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notesSlides/notesSlide8.xml" ContentType="application/vnd.openxmlformats-officedocument.presentationml.notesSlide+xml"/>
  <Override PartName="/ppt/charts/chart8.xml" ContentType="application/vnd.openxmlformats-officedocument.drawingml.chart+xml"/>
  <Override PartName="/ppt/notesSlides/notesSlide9.xml" ContentType="application/vnd.openxmlformats-officedocument.presentationml.notesSlide+xml"/>
  <Override PartName="/ppt/charts/chart9.xml" ContentType="application/vnd.openxmlformats-officedocument.drawingml.chart+xml"/>
  <Override PartName="/ppt/notesSlides/notesSlide10.xml" ContentType="application/vnd.openxmlformats-officedocument.presentationml.notesSlide+xml"/>
  <Override PartName="/ppt/charts/chart10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1.xml" ContentType="application/vnd.openxmlformats-officedocument.presentationml.notesSlide+xml"/>
  <Override PartName="/ppt/charts/chart11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2.xml" ContentType="application/vnd.openxmlformats-officedocument.presentationml.notesSlide+xml"/>
  <Override PartName="/ppt/charts/chart12.xml" ContentType="application/vnd.openxmlformats-officedocument.drawingml.chart+xml"/>
  <Override PartName="/ppt/notesSlides/notesSlide13.xml" ContentType="application/vnd.openxmlformats-officedocument.presentationml.notesSlide+xml"/>
  <Override PartName="/ppt/charts/chart13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4.xml" ContentType="application/vnd.openxmlformats-officedocument.drawingml.chart+xml"/>
  <Override PartName="/ppt/notesSlides/notesSlide16.xml" ContentType="application/vnd.openxmlformats-officedocument.presentationml.notesSlide+xml"/>
  <Override PartName="/ppt/charts/chart15.xml" ContentType="application/vnd.openxmlformats-officedocument.drawingml.chart+xml"/>
  <Override PartName="/ppt/notesSlides/notesSlide17.xml" ContentType="application/vnd.openxmlformats-officedocument.presentationml.notesSlide+xml"/>
  <Override PartName="/ppt/charts/chart1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8.xml" ContentType="application/vnd.openxmlformats-officedocument.presentationml.notesSlide+xml"/>
  <Override PartName="/ppt/charts/chart1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9.xml" ContentType="application/vnd.openxmlformats-officedocument.presentationml.notesSlide+xml"/>
  <Override PartName="/ppt/charts/chart1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20.xml" ContentType="application/vnd.openxmlformats-officedocument.presentationml.notesSlide+xml"/>
  <Override PartName="/ppt/charts/chart19.xml" ContentType="application/vnd.openxmlformats-officedocument.drawingml.chart+xml"/>
  <Override PartName="/ppt/notesSlides/notesSlide21.xml" ContentType="application/vnd.openxmlformats-officedocument.presentationml.notesSlide+xml"/>
  <Override PartName="/ppt/charts/chart20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22.xml" ContentType="application/vnd.openxmlformats-officedocument.presentationml.notesSlide+xml"/>
  <Override PartName="/ppt/charts/chart21.xml" ContentType="application/vnd.openxmlformats-officedocument.drawingml.chart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8" r:id="rId1"/>
    <p:sldMasterId id="2147484063" r:id="rId2"/>
    <p:sldMasterId id="2147484078" r:id="rId3"/>
    <p:sldMasterId id="2147484125" r:id="rId4"/>
  </p:sldMasterIdLst>
  <p:notesMasterIdLst>
    <p:notesMasterId r:id="rId35"/>
  </p:notesMasterIdLst>
  <p:handoutMasterIdLst>
    <p:handoutMasterId r:id="rId36"/>
  </p:handoutMasterIdLst>
  <p:sldIdLst>
    <p:sldId id="466" r:id="rId5"/>
    <p:sldId id="569" r:id="rId6"/>
    <p:sldId id="589" r:id="rId7"/>
    <p:sldId id="614" r:id="rId8"/>
    <p:sldId id="587" r:id="rId9"/>
    <p:sldId id="591" r:id="rId10"/>
    <p:sldId id="595" r:id="rId11"/>
    <p:sldId id="596" r:id="rId12"/>
    <p:sldId id="597" r:id="rId13"/>
    <p:sldId id="598" r:id="rId14"/>
    <p:sldId id="599" r:id="rId15"/>
    <p:sldId id="600" r:id="rId16"/>
    <p:sldId id="617" r:id="rId17"/>
    <p:sldId id="602" r:id="rId18"/>
    <p:sldId id="603" r:id="rId19"/>
    <p:sldId id="604" r:id="rId20"/>
    <p:sldId id="605" r:id="rId21"/>
    <p:sldId id="606" r:id="rId22"/>
    <p:sldId id="607" r:id="rId23"/>
    <p:sldId id="608" r:id="rId24"/>
    <p:sldId id="609" r:id="rId25"/>
    <p:sldId id="610" r:id="rId26"/>
    <p:sldId id="611" r:id="rId27"/>
    <p:sldId id="585" r:id="rId28"/>
    <p:sldId id="512" r:id="rId29"/>
    <p:sldId id="514" r:id="rId30"/>
    <p:sldId id="586" r:id="rId31"/>
    <p:sldId id="616" r:id="rId32"/>
    <p:sldId id="564" r:id="rId33"/>
    <p:sldId id="428" r:id="rId34"/>
  </p:sldIdLst>
  <p:sldSz cx="9144000" cy="6858000" type="screen4x3"/>
  <p:notesSz cx="6797675" cy="9929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660033"/>
    <a:srgbClr val="0000FF"/>
    <a:srgbClr val="A50021"/>
    <a:srgbClr val="000099"/>
    <a:srgbClr val="0000CC"/>
    <a:srgbClr val="8F0012"/>
    <a:srgbClr val="99CC00"/>
    <a:srgbClr val="CCFF33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67" autoAdjust="0"/>
    <p:restoredTop sz="83662" autoAdjust="0"/>
  </p:normalViewPr>
  <p:slideViewPr>
    <p:cSldViewPr>
      <p:cViewPr varScale="1">
        <p:scale>
          <a:sx n="97" d="100"/>
          <a:sy n="97" d="100"/>
        </p:scale>
        <p:origin x="194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46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0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6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7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8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0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dirty="0">
                <a:solidFill>
                  <a:schemeClr val="tx1"/>
                </a:solidFill>
              </a:rPr>
              <a:t>Фонд оплаты труда </a:t>
            </a:r>
            <a:r>
              <a:rPr lang="ru-RU" sz="1000" dirty="0">
                <a:solidFill>
                  <a:schemeClr val="tx1"/>
                </a:solidFill>
              </a:rPr>
              <a:t>(тыс.тенге)</a:t>
            </a:r>
          </a:p>
        </c:rich>
      </c:tx>
      <c:layout/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Заработная плата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944-47D1-A36A-98314ACAA47C}"/>
              </c:ext>
            </c:extLst>
          </c:dPt>
          <c:dPt>
            <c:idx val="1"/>
            <c:invertIfNegative val="0"/>
            <c:bubble3D val="0"/>
            <c:spPr>
              <a:solidFill>
                <a:srgbClr val="0CA43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944-47D1-A36A-98314ACAA47C}"/>
              </c:ext>
            </c:extLst>
          </c:dPt>
          <c:dLbls>
            <c:dLbl>
              <c:idx val="0"/>
              <c:layout>
                <c:manualLayout>
                  <c:x val="3.2696460350714593E-2"/>
                  <c:y val="-9.0665864164852686E-2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 sz="1000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944-47D1-A36A-98314ACAA47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780528228051367E-2"/>
                  <c:y val="-5.9281526569326712E-2"/>
                </c:manualLayout>
              </c:layout>
              <c:tx>
                <c:rich>
                  <a:bodyPr/>
                  <a:lstStyle/>
                  <a:p>
                    <a:pPr>
                      <a:defRPr sz="10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fld id="{B58057CF-9D03-4B2A-9EEE-55AA90A59943}" type="VALUE">
                      <a:rPr lang="en-US" smtClean="0"/>
                      <a:pPr>
                        <a:defRPr sz="1000"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numFmt formatCode="#,##0.0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7944-47D1-A36A-98314ACAA47C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9.1958794736384797E-3"/>
                  <c:y val="-3.66150555012576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676 396,3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380D-467F-995C-840164E5F7E7}"/>
                </c:ext>
                <c:ext xmlns:c15="http://schemas.microsoft.com/office/drawing/2012/chart" uri="{CE6537A1-D6FC-4f65-9D91-7224C49458BB}">
                  <c15:layout>
                    <c:manualLayout>
                      <c:w val="0.1777870031570106"/>
                      <c:h val="6.0153305466351836E-2"/>
                    </c:manualLayout>
                  </c15:layout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2022 год</c:v>
                </c:pt>
                <c:pt idx="1">
                  <c:v>2023 год</c:v>
                </c:pt>
              </c:strCache>
            </c:strRef>
          </c:cat>
          <c:val>
            <c:numRef>
              <c:f>Лист1!$B$2:$B$3</c:f>
              <c:numCache>
                <c:formatCode>#\ ##0.0</c:formatCode>
                <c:ptCount val="2"/>
                <c:pt idx="0">
                  <c:v>676396.3</c:v>
                </c:pt>
                <c:pt idx="1">
                  <c:v>777852.6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7944-47D1-A36A-98314ACAA47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247584200"/>
        <c:axId val="247584592"/>
        <c:axId val="246970984"/>
      </c:bar3DChart>
      <c:catAx>
        <c:axId val="24758420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47584592"/>
        <c:crosses val="autoZero"/>
        <c:auto val="1"/>
        <c:lblAlgn val="ctr"/>
        <c:lblOffset val="100"/>
        <c:noMultiLvlLbl val="0"/>
      </c:catAx>
      <c:valAx>
        <c:axId val="247584592"/>
        <c:scaling>
          <c:orientation val="minMax"/>
        </c:scaling>
        <c:delete val="1"/>
        <c:axPos val="l"/>
        <c:numFmt formatCode="#\ ##0.0" sourceLinked="1"/>
        <c:majorTickMark val="out"/>
        <c:minorTickMark val="none"/>
        <c:tickLblPos val="nextTo"/>
        <c:crossAx val="247584200"/>
        <c:crosses val="autoZero"/>
        <c:crossBetween val="between"/>
      </c:valAx>
      <c:serAx>
        <c:axId val="246970984"/>
        <c:scaling>
          <c:orientation val="minMax"/>
        </c:scaling>
        <c:delete val="1"/>
        <c:axPos val="b"/>
        <c:majorTickMark val="out"/>
        <c:minorTickMark val="none"/>
        <c:tickLblPos val="nextTo"/>
        <c:crossAx val="247584592"/>
        <c:crosses val="autoZero"/>
      </c:serAx>
      <c:spPr>
        <a:noFill/>
        <a:ln w="25412">
          <a:noFill/>
        </a:ln>
      </c:spPr>
    </c:plotArea>
    <c:legend>
      <c:legendPos val="t"/>
      <c:layout>
        <c:manualLayout>
          <c:xMode val="edge"/>
          <c:yMode val="edge"/>
          <c:x val="0.12506380996855407"/>
          <c:y val="0.85651344446811928"/>
          <c:w val="0.77523511429557679"/>
          <c:h val="0.13367586102367307"/>
        </c:manualLayout>
      </c:layout>
      <c:overlay val="0"/>
      <c:txPr>
        <a:bodyPr/>
        <a:lstStyle/>
        <a:p>
          <a:pPr>
            <a:defRPr sz="120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3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>
              <a:outerShdw blurRad="50800" dist="50800" dir="2700000" sx="88000" sy="88000" algn="ctr" rotWithShape="0">
                <a:srgbClr val="000000">
                  <a:alpha val="42000"/>
                </a:srgbClr>
              </a:outerShdw>
            </a:effectLst>
            <a:scene3d>
              <a:camera prst="orthographicFront"/>
              <a:lightRig rig="threePt" dir="t"/>
            </a:scene3d>
            <a:sp3d prstMaterial="dkEdge">
              <a:bevelT w="539750" h="355600"/>
              <a:bevelB w="463550" h="36195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1" u="none" strike="noStrike" kern="1200" baseline="0">
                    <a:solidFill>
                      <a:schemeClr val="tx1"/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2023</c:v>
                </c:pt>
                <c:pt idx="1">
                  <c:v>2022</c:v>
                </c:pt>
              </c:numCache>
            </c:numRef>
          </c:cat>
          <c:val>
            <c:numRef>
              <c:f>Лист1!$B$2:$B$3</c:f>
              <c:numCache>
                <c:formatCode>0.00%</c:formatCode>
                <c:ptCount val="2"/>
                <c:pt idx="0">
                  <c:v>0.254</c:v>
                </c:pt>
                <c:pt idx="1">
                  <c:v>0.217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6C2-4551-A12C-6A1B77E3232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67"/>
        <c:gapDepth val="58"/>
        <c:shape val="box"/>
        <c:axId val="298263432"/>
        <c:axId val="298269704"/>
        <c:axId val="0"/>
      </c:bar3DChart>
      <c:catAx>
        <c:axId val="298263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1" u="none" strike="noStrike" kern="1200" baseline="0">
                <a:solidFill>
                  <a:schemeClr val="tx1"/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endParaRPr lang="ru-RU"/>
          </a:p>
        </c:txPr>
        <c:crossAx val="298269704"/>
        <c:crosses val="autoZero"/>
        <c:auto val="1"/>
        <c:lblAlgn val="ctr"/>
        <c:lblOffset val="100"/>
        <c:noMultiLvlLbl val="0"/>
      </c:catAx>
      <c:valAx>
        <c:axId val="298269704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29826343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20"/>
      <c:rAngAx val="0"/>
      <c:perspective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cene3d>
          <a:camera prst="orthographicFront"/>
          <a:lightRig rig="threePt" dir="t"/>
        </a:scene3d>
        <a:sp3d/>
      </c:spPr>
    </c:sideWall>
    <c:backWall>
      <c:thickness val="0"/>
      <c:spPr>
        <a:noFill/>
        <a:ln w="25400">
          <a:noFill/>
        </a:ln>
        <a:effectLst/>
        <a:scene3d>
          <a:camera prst="orthographicFront"/>
          <a:lightRig rig="threePt" dir="t"/>
        </a:scene3d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metal">
              <a:bevelT w="203200" h="203200"/>
              <a:bevelB w="127000" h="127000"/>
            </a:sp3d>
          </c:spPr>
          <c:invertIfNegative val="0"/>
          <c:dLbls>
            <c:dLbl>
              <c:idx val="0"/>
              <c:layout>
                <c:manualLayout>
                  <c:x val="1.733790960100396E-2"/>
                  <c:y val="-3.36569613594232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FAF5-44F1-8416-1DBBD4E1B22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1672387001254952E-2"/>
                  <c:y val="-3.08522145794712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AF5-44F1-8416-1DBBD4E1B22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589308380092019E-2"/>
                  <c:y val="-3.36569613594233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FAF5-44F1-8416-1DBBD4E1B22C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Лист1!$B$2:$B$3</c:f>
              <c:numCache>
                <c:formatCode>0.00%</c:formatCode>
                <c:ptCount val="2"/>
                <c:pt idx="0">
                  <c:v>2.1000000000000001E-2</c:v>
                </c:pt>
                <c:pt idx="1">
                  <c:v>8.0000000000000002E-3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0-4814-42BD-AEA3-313540C5BB9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298270488"/>
        <c:axId val="298270880"/>
        <c:axId val="0"/>
      </c:bar3DChart>
      <c:catAx>
        <c:axId val="298270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98270880"/>
        <c:crosses val="autoZero"/>
        <c:auto val="1"/>
        <c:lblAlgn val="ctr"/>
        <c:lblOffset val="100"/>
        <c:noMultiLvlLbl val="0"/>
      </c:catAx>
      <c:valAx>
        <c:axId val="298270880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29827048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5"/>
      <c:hPercent val="25"/>
      <c:rotY val="10"/>
      <c:depthPercent val="100"/>
      <c:rAngAx val="1"/>
    </c:view3D>
    <c:floor>
      <c:thickness val="0"/>
      <c:spPr>
        <a:noFill/>
        <a:ln w="2540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2023г.</c:v>
                </c:pt>
              </c:strCache>
            </c:strRef>
          </c:tx>
          <c:spPr>
            <a:solidFill>
              <a:srgbClr val="9999FF"/>
            </a:solidFill>
            <a:ln w="16073">
              <a:solidFill>
                <a:srgbClr val="000000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 w="203200" h="203200"/>
              <a:contourClr>
                <a:srgbClr val="000000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до 1 л.</c:v>
                </c:pt>
                <c:pt idx="1">
                  <c:v>более 1 л.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0.6</c:v>
                </c:pt>
                <c:pt idx="1">
                  <c:v>0.4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2-8A6A-4994-9C58-57A5E0C8BD9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2022 г.</c:v>
                </c:pt>
              </c:strCache>
            </c:strRef>
          </c:tx>
          <c:spPr>
            <a:solidFill>
              <a:srgbClr val="993366"/>
            </a:solidFill>
            <a:ln w="16073">
              <a:solidFill>
                <a:srgbClr val="000000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 w="203200" h="203200"/>
              <a:contourClr>
                <a:srgbClr val="000000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до 1 л.</c:v>
                </c:pt>
                <c:pt idx="1">
                  <c:v>более 1 л.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0.64</c:v>
                </c:pt>
                <c:pt idx="1">
                  <c:v>0.36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5-8A6A-4994-9C58-57A5E0C8BD9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2021 г.</c:v>
                </c:pt>
              </c:strCache>
            </c:strRef>
          </c:tx>
          <c:spPr>
            <a:solidFill>
              <a:srgbClr val="FFFFCC"/>
            </a:solidFill>
            <a:ln w="16073">
              <a:solidFill>
                <a:srgbClr val="000000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 w="203200" h="203200"/>
              <a:contourClr>
                <a:srgbClr val="000000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до 1 л.</c:v>
                </c:pt>
                <c:pt idx="1">
                  <c:v>более 1 л.</c:v>
                </c:pt>
              </c:strCache>
            </c:strRef>
          </c:cat>
          <c:val>
            <c:numRef>
              <c:f>Sheet1!$D$2:$D$3</c:f>
              <c:numCache>
                <c:formatCode>0%</c:formatCode>
                <c:ptCount val="2"/>
                <c:pt idx="0">
                  <c:v>0.88</c:v>
                </c:pt>
                <c:pt idx="1">
                  <c:v>0.12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8-8A6A-4994-9C58-57A5E0C8BD9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298265784"/>
        <c:axId val="339771416"/>
        <c:axId val="0"/>
      </c:bar3DChart>
      <c:catAx>
        <c:axId val="298265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4018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66" b="1" i="0" u="none" strike="noStrike" baseline="0">
                <a:solidFill>
                  <a:srgbClr val="000000"/>
                </a:solidFill>
                <a:latin typeface="Arial Black" panose="020B0A04020102020204" pitchFamily="34" charset="0"/>
                <a:ea typeface="Arial Cyr"/>
                <a:cs typeface="Arial Cyr"/>
              </a:defRPr>
            </a:pPr>
            <a:endParaRPr lang="ru-RU"/>
          </a:p>
        </c:txPr>
        <c:crossAx val="3397714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3977141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98265784"/>
        <c:crosses val="autoZero"/>
        <c:crossBetween val="between"/>
      </c:valAx>
      <c:spPr>
        <a:noFill/>
        <a:ln w="32147">
          <a:noFill/>
        </a:ln>
      </c:spPr>
    </c:plotArea>
    <c:legend>
      <c:legendPos val="b"/>
      <c:layout/>
      <c:overlay val="0"/>
    </c:legend>
    <c:plotVisOnly val="1"/>
    <c:dispBlanksAs val="gap"/>
    <c:showDLblsOverMax val="0"/>
  </c:chart>
  <c:spPr>
    <a:noFill/>
    <a:ln w="4018">
      <a:noFill/>
      <a:prstDash val="solid"/>
    </a:ln>
  </c:spPr>
  <c:txPr>
    <a:bodyPr/>
    <a:lstStyle/>
    <a:p>
      <a:pPr>
        <a:defRPr sz="1107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г.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/>
            </a:scene3d>
            <a:sp3d prstMaterial="dkEdge">
              <a:bevelT w="107950" h="133350"/>
              <a:bevelB w="82550"/>
            </a:sp3d>
          </c:spPr>
          <c:invertIfNegative val="0"/>
          <c:dLbls>
            <c:dLbl>
              <c:idx val="0"/>
              <c:layout>
                <c:manualLayout>
                  <c:x val="-4.2187500000000003E-2"/>
                  <c:y val="-5.1562496828094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09DF-4512-AFE8-744F6B13E7B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Лист1!$A$2:$D$2</c:f>
              <c:strCache>
                <c:ptCount val="4"/>
                <c:pt idx="0">
                  <c:v>экстрипации</c:v>
                </c:pt>
                <c:pt idx="1">
                  <c:v>0,06%</c:v>
                </c:pt>
                <c:pt idx="2">
                  <c:v>0,10%</c:v>
                </c:pt>
                <c:pt idx="3">
                  <c:v>0,20%</c:v>
                </c:pt>
              </c:strCache>
            </c:strRef>
          </c:cat>
          <c:val>
            <c:numRef>
              <c:f>Лист1!$B$2</c:f>
              <c:numCache>
                <c:formatCode>0.00%</c:formatCode>
                <c:ptCount val="1"/>
                <c:pt idx="0">
                  <c:v>5.9999999999999995E-4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0-09DF-4512-AFE8-744F6B13E7B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 г.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/>
            </a:scene3d>
            <a:sp3d prstMaterial="dkEdge">
              <a:bevelT w="190500"/>
              <a:bevelB w="63500"/>
            </a:sp3d>
          </c:spPr>
          <c:invertIfNegative val="0"/>
          <c:dLbls>
            <c:dLbl>
              <c:idx val="0"/>
              <c:layout>
                <c:manualLayout>
                  <c:x val="9.3749999999999997E-3"/>
                  <c:y val="-5.1562496828094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09DF-4512-AFE8-744F6B13E7B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Лист1!$A$2:$D$2</c:f>
              <c:strCache>
                <c:ptCount val="4"/>
                <c:pt idx="0">
                  <c:v>экстрипации</c:v>
                </c:pt>
                <c:pt idx="1">
                  <c:v>0,06%</c:v>
                </c:pt>
                <c:pt idx="2">
                  <c:v>0,10%</c:v>
                </c:pt>
                <c:pt idx="3">
                  <c:v>0,20%</c:v>
                </c:pt>
              </c:strCache>
            </c:strRef>
          </c:cat>
          <c:val>
            <c:numRef>
              <c:f>Лист1!$C$2</c:f>
              <c:numCache>
                <c:formatCode>0.00%</c:formatCode>
                <c:ptCount val="1"/>
                <c:pt idx="0">
                  <c:v>1E-3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1-09DF-4512-AFE8-744F6B13E7B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 г.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/>
            </a:scene3d>
            <a:sp3d prstMaterial="dkEdge">
              <a:bevelT/>
              <a:bevelB/>
            </a:sp3d>
          </c:spPr>
          <c:invertIfNegative val="0"/>
          <c:dLbls>
            <c:dLbl>
              <c:idx val="0"/>
              <c:layout>
                <c:manualLayout>
                  <c:x val="2.8124999999999886E-2"/>
                  <c:y val="-6.79687458188517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09DF-4512-AFE8-744F6B13E7B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Лист1!$A$2:$D$2</c:f>
              <c:strCache>
                <c:ptCount val="4"/>
                <c:pt idx="0">
                  <c:v>экстрипации</c:v>
                </c:pt>
                <c:pt idx="1">
                  <c:v>0,06%</c:v>
                </c:pt>
                <c:pt idx="2">
                  <c:v>0,10%</c:v>
                </c:pt>
                <c:pt idx="3">
                  <c:v>0,20%</c:v>
                </c:pt>
              </c:strCache>
            </c:strRef>
          </c:cat>
          <c:val>
            <c:numRef>
              <c:f>Лист1!$D$2</c:f>
              <c:numCache>
                <c:formatCode>0.00%</c:formatCode>
                <c:ptCount val="1"/>
                <c:pt idx="0">
                  <c:v>2E-3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2-09DF-4512-AFE8-744F6B13E7B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39774944"/>
        <c:axId val="339775336"/>
        <c:axId val="0"/>
      </c:bar3DChart>
      <c:catAx>
        <c:axId val="3397749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39775336"/>
        <c:crosses val="autoZero"/>
        <c:auto val="1"/>
        <c:lblAlgn val="ctr"/>
        <c:lblOffset val="100"/>
        <c:noMultiLvlLbl val="0"/>
      </c:catAx>
      <c:valAx>
        <c:axId val="339775336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339774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3728629429133857"/>
          <c:y val="1.4062499134934847E-2"/>
          <c:w val="0.45890305118110236"/>
          <c:h val="7.097244094488189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0"/>
      <c:hPercent val="16"/>
      <c:rotY val="0"/>
      <c:depthPercent val="100"/>
      <c:rAngAx val="1"/>
    </c:view3D>
    <c:floor>
      <c:thickness val="0"/>
      <c:spPr>
        <a:noFill/>
        <a:ln w="25400">
          <a:noFill/>
        </a:ln>
      </c:spPr>
    </c:floor>
    <c:sideWall>
      <c:thickness val="0"/>
      <c:spPr>
        <a:noFill/>
        <a:ln w="25400">
          <a:noFill/>
        </a:ln>
        <a:scene3d>
          <a:camera prst="orthographicFront"/>
          <a:lightRig rig="threePt" dir="t"/>
        </a:scene3d>
        <a:sp3d>
          <a:bevelT w="762000"/>
        </a:sp3d>
      </c:spPr>
    </c:sideWall>
    <c:backWall>
      <c:thickness val="0"/>
      <c:spPr>
        <a:noFill/>
        <a:ln w="25400">
          <a:noFill/>
        </a:ln>
        <a:scene3d>
          <a:camera prst="orthographicFront"/>
          <a:lightRig rig="threePt" dir="t"/>
        </a:scene3d>
        <a:sp3d>
          <a:bevelT w="762000"/>
        </a:sp3d>
      </c:spPr>
    </c:backWall>
    <c:plotArea>
      <c:layout>
        <c:manualLayout>
          <c:layoutTarget val="inner"/>
          <c:xMode val="edge"/>
          <c:yMode val="edge"/>
          <c:x val="1.1180464347463838E-2"/>
          <c:y val="3.4987452574126464E-2"/>
          <c:w val="0.97698138236284071"/>
          <c:h val="0.7495292061970724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 г.</c:v>
                </c:pt>
              </c:strCache>
            </c:strRef>
          </c:tx>
          <c:spPr>
            <a:solidFill>
              <a:srgbClr val="9999FF"/>
            </a:solidFill>
            <a:ln w="17757">
              <a:solidFill>
                <a:srgbClr val="000000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 w="203200" h="203200"/>
              <a:bevelB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5150250531067413E-2"/>
                  <c:y val="-6.6542436870178287E-2"/>
                </c:manualLayout>
              </c:layout>
              <c:spPr>
                <a:noFill/>
                <a:ln w="35514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Arial Black" panose="020B0A04020102020204" pitchFamily="34" charset="0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BBBB-4A7E-B148-47960BAB367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7512779177252394E-3"/>
                  <c:y val="-4.94557621140908E-2"/>
                </c:manualLayout>
              </c:layout>
              <c:spPr>
                <a:noFill/>
                <a:ln w="35514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Arial Black" panose="020B0A04020102020204" pitchFamily="34" charset="0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BBB-4A7E-B148-47960BAB367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Mode val="edge"/>
                  <c:yMode val="edge"/>
                  <c:x val="0.65894039735099341"/>
                  <c:y val="0.23076923076923078"/>
                </c:manualLayout>
              </c:layout>
              <c:spPr>
                <a:noFill/>
                <a:ln w="35514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Arial Black" panose="020B0A04020102020204" pitchFamily="34" charset="0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BBBB-4A7E-B148-47960BAB3675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35514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 Black" panose="020B0A04020102020204" pitchFamily="34" charset="0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2"/>
                <c:pt idx="0">
                  <c:v>доношенные</c:v>
                </c:pt>
                <c:pt idx="1">
                  <c:v>недоношенные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2"/>
                <c:pt idx="0">
                  <c:v>81.599999999999994</c:v>
                </c:pt>
                <c:pt idx="1">
                  <c:v>541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BBB-4A7E-B148-47960BAB367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2022 г.</c:v>
                </c:pt>
              </c:strCache>
            </c:strRef>
          </c:tx>
          <c:spPr>
            <a:solidFill>
              <a:srgbClr val="993366"/>
            </a:solidFill>
            <a:ln w="17757">
              <a:solidFill>
                <a:srgbClr val="000000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 w="203200" h="203200"/>
              <a:bevelB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5591475479508612E-2"/>
                  <c:y val="-5.6099192714426878E-2"/>
                </c:manualLayout>
              </c:layout>
              <c:spPr>
                <a:noFill/>
                <a:ln w="35514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Arial Black" panose="020B0A04020102020204" pitchFamily="34" charset="0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BBBB-4A7E-B148-47960BAB367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2629041889250185E-3"/>
                  <c:y val="-5.9729193361214281E-2"/>
                </c:manualLayout>
              </c:layout>
              <c:spPr>
                <a:noFill/>
                <a:ln w="35514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Arial Black" panose="020B0A04020102020204" pitchFamily="34" charset="0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BBBB-4A7E-B148-47960BAB367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Mode val="edge"/>
                  <c:yMode val="edge"/>
                  <c:x val="0.71357615894039739"/>
                  <c:y val="0.37278106508875741"/>
                </c:manualLayout>
              </c:layout>
              <c:spPr>
                <a:noFill/>
                <a:ln w="35514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Arial Black" panose="020B0A04020102020204" pitchFamily="34" charset="0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BBBB-4A7E-B148-47960BAB3675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35514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 Black" panose="020B0A04020102020204" pitchFamily="34" charset="0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2"/>
                <c:pt idx="0">
                  <c:v>доношенные</c:v>
                </c:pt>
                <c:pt idx="1">
                  <c:v>недоношенные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2"/>
                <c:pt idx="0">
                  <c:v>55.7</c:v>
                </c:pt>
                <c:pt idx="1">
                  <c:v>232.1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BBBB-4A7E-B148-47960BAB367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2021г.</c:v>
                </c:pt>
              </c:strCache>
            </c:strRef>
          </c:tx>
          <c:spPr>
            <a:solidFill>
              <a:srgbClr val="FFFFCC"/>
            </a:solidFill>
            <a:ln w="17757">
              <a:solidFill>
                <a:srgbClr val="000000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 w="203200" h="203200"/>
              <a:bevelB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2.2655161217379573E-2"/>
                  <c:y val="-5.6165120078953017E-2"/>
                </c:manualLayout>
              </c:layout>
              <c:spPr>
                <a:noFill/>
                <a:ln w="35514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Arial Black" panose="020B0A04020102020204" pitchFamily="34" charset="0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BBBB-4A7E-B148-47960BAB367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6887725773307711E-2"/>
                  <c:y val="-5.3964544563027683E-2"/>
                </c:manualLayout>
              </c:layout>
              <c:spPr>
                <a:noFill/>
                <a:ln w="35514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Arial Black" panose="020B0A04020102020204" pitchFamily="34" charset="0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BBBB-4A7E-B148-47960BAB367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Mode val="edge"/>
                  <c:yMode val="edge"/>
                  <c:x val="0.7831125827814569"/>
                  <c:y val="0.39053254437869822"/>
                </c:manualLayout>
              </c:layout>
              <c:spPr>
                <a:noFill/>
                <a:ln w="35514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Arial Black" panose="020B0A04020102020204" pitchFamily="34" charset="0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BBBB-4A7E-B148-47960BAB3675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35514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 Black" panose="020B0A04020102020204" pitchFamily="34" charset="0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2"/>
                <c:pt idx="0">
                  <c:v>доношенные</c:v>
                </c:pt>
                <c:pt idx="1">
                  <c:v>недоношенные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2"/>
                <c:pt idx="0">
                  <c:v>52.6</c:v>
                </c:pt>
                <c:pt idx="1">
                  <c:v>435.5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BBBB-4A7E-B148-47960BAB367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cylinder"/>
        <c:axId val="298265392"/>
        <c:axId val="303023912"/>
        <c:axId val="0"/>
      </c:bar3DChart>
      <c:catAx>
        <c:axId val="298265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4439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 Black" panose="020B0A04020102020204" pitchFamily="34" charset="0"/>
                <a:ea typeface="Arial Cyr"/>
                <a:cs typeface="Arial Cyr"/>
              </a:defRPr>
            </a:pPr>
            <a:endParaRPr lang="ru-RU"/>
          </a:p>
        </c:txPr>
        <c:crossAx val="3030239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0302391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98265392"/>
        <c:crosses val="autoZero"/>
        <c:crossBetween val="between"/>
      </c:valAx>
      <c:spPr>
        <a:noFill/>
        <a:ln w="25400">
          <a:noFill/>
        </a:ln>
        <a:scene3d>
          <a:camera prst="orthographicFront"/>
          <a:lightRig rig="threePt" dir="t"/>
        </a:scene3d>
        <a:sp3d>
          <a:bevelB/>
        </a:sp3d>
      </c:spPr>
    </c:plotArea>
    <c:legend>
      <c:legendPos val="b"/>
      <c:layout>
        <c:manualLayout>
          <c:xMode val="edge"/>
          <c:yMode val="edge"/>
          <c:x val="0.12080040657584921"/>
          <c:y val="0.85207100591715978"/>
          <c:w val="0.76303433975881352"/>
          <c:h val="0.13017751479289941"/>
        </c:manualLayout>
      </c:layout>
      <c:overlay val="0"/>
      <c:spPr>
        <a:noFill/>
        <a:ln w="4439">
          <a:noFill/>
          <a:prstDash val="solid"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Arial Black" panose="020B0A04020102020204" pitchFamily="34" charset="0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4439">
      <a:noFill/>
      <a:prstDash val="solid"/>
    </a:ln>
  </c:spPr>
  <c:txPr>
    <a:bodyPr/>
    <a:lstStyle/>
    <a:p>
      <a:pPr>
        <a:defRPr sz="1119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4743214587022785E-2"/>
          <c:y val="0"/>
          <c:w val="0.79057307641548613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381000" h="381000"/>
              <a:bevelB w="381000" h="381000"/>
              <a:contourClr>
                <a:srgbClr val="000000"/>
              </a:contourClr>
            </a:sp3d>
          </c:spPr>
          <c:explosion val="27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 prstMaterial="dkEdge">
                <a:bevelT w="381000" h="381000"/>
                <a:bevelB w="381000" h="381000"/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B25-4533-B2EB-AC96599D27E8}"/>
              </c:ext>
            </c:extLst>
          </c:dPt>
          <c:dPt>
            <c:idx val="1"/>
            <c:bubble3D val="0"/>
            <c:explosion val="23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>
                <a:outerShdw blurRad="50800" dist="50800" dir="5400000" sx="23000" sy="23000" algn="ctr" rotWithShape="0">
                  <a:srgbClr val="000000">
                    <a:alpha val="43137"/>
                  </a:srgbClr>
                </a:outerShdw>
              </a:effectLst>
              <a:scene3d>
                <a:camera prst="orthographicFront"/>
                <a:lightRig rig="threePt" dir="t"/>
              </a:scene3d>
              <a:sp3d contourW="25400">
                <a:bevelT w="381000" h="381000"/>
                <a:bevelB w="381000" h="381000"/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6B25-4533-B2EB-AC96599D27E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 prstMaterial="dkEdge">
                <a:bevelT w="381000" h="381000"/>
                <a:bevelB w="381000" h="381000"/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B25-4533-B2EB-AC96599D27E8}"/>
              </c:ext>
            </c:extLst>
          </c:dPt>
          <c:dPt>
            <c:idx val="3"/>
            <c:bubble3D val="0"/>
            <c:spPr>
              <a:solidFill>
                <a:srgbClr val="FF3399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 prstMaterial="dkEdge">
                <a:bevelT w="381000" h="381000"/>
                <a:bevelB w="381000" h="381000" prst="relaxedInset"/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B25-4533-B2EB-AC96599D27E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/>
                <a:bevelB w="381000" h="381000"/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6B25-4533-B2EB-AC96599D27E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/>
                <a:bevelB w="381000" h="381000"/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A0B5-4E17-AD00-5953C6B6ABF3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1" u="none" strike="noStrike" kern="1200" baseline="0">
                      <a:solidFill>
                        <a:schemeClr val="tx1"/>
                      </a:solidFill>
                      <a:latin typeface="Arial Black" panose="020B0A040201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6B25-4533-B2EB-AC96599D27E8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1" u="none" strike="noStrike" kern="1200" baseline="0">
                      <a:solidFill>
                        <a:schemeClr val="tx1"/>
                      </a:solidFill>
                      <a:latin typeface="Arial Black" panose="020B0A040201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6B25-4533-B2EB-AC96599D27E8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1" u="none" strike="noStrike" kern="1200" baseline="0">
                    <a:solidFill>
                      <a:schemeClr val="tx1"/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ВЗРП</c:v>
                </c:pt>
                <c:pt idx="1">
                  <c:v>неонатальная желтуха</c:v>
                </c:pt>
                <c:pt idx="2">
                  <c:v>внутриутробная гипоксия</c:v>
                </c:pt>
                <c:pt idx="3">
                  <c:v>ВПР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0.1</c:v>
                </c:pt>
                <c:pt idx="1">
                  <c:v>0.57999999999999996</c:v>
                </c:pt>
                <c:pt idx="2">
                  <c:v>0.113</c:v>
                </c:pt>
                <c:pt idx="3">
                  <c:v>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B25-4533-B2EB-AC96599D27E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2474589923984028"/>
          <c:y val="0.88105339566929131"/>
          <c:w val="0.73767135852305232"/>
          <c:h val="0.1182992125984251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4"/>
          <c:dPt>
            <c:idx val="0"/>
            <c:bubble3D val="0"/>
            <c:spPr>
              <a:solidFill>
                <a:srgbClr val="66003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D58-4B38-927D-393EAC66D74C}"/>
              </c:ext>
            </c:extLst>
          </c:dPt>
          <c:dPt>
            <c:idx val="1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AD58-4B38-927D-393EAC66D74C}"/>
              </c:ext>
            </c:extLst>
          </c:dPt>
          <c:dPt>
            <c:idx val="2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 prst="softRound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D58-4B38-927D-393EAC66D74C}"/>
              </c:ext>
            </c:extLst>
          </c:dPt>
          <c:dPt>
            <c:idx val="3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AD58-4B38-927D-393EAC66D74C}"/>
              </c:ext>
            </c:extLst>
          </c:dPt>
          <c:dPt>
            <c:idx val="4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 prst="angle"/>
                <a:bevelB w="127000" h="127000" prst="angl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D58-4B38-927D-393EAC66D74C}"/>
              </c:ext>
            </c:extLst>
          </c:dPt>
          <c:dPt>
            <c:idx val="5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AD58-4B38-927D-393EAC66D74C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tx1"/>
                      </a:solidFill>
                      <a:latin typeface="Arial Black" panose="020B0A040201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tx1"/>
                      </a:solidFill>
                      <a:latin typeface="Arial Black" panose="020B0A040201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tx1"/>
                      </a:solidFill>
                      <a:latin typeface="Arial Black" panose="020B0A040201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tx1"/>
                      </a:solidFill>
                      <a:latin typeface="Arial Black" panose="020B0A040201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tx1"/>
                      </a:solidFill>
                      <a:latin typeface="Arial Black" panose="020B0A040201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tx1"/>
                      </a:solidFill>
                      <a:latin typeface="Arial Black" panose="020B0A040201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spc="0" baseline="0">
                    <a:solidFill>
                      <a:schemeClr val="tx1"/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неонатальная желтуха</c:v>
                </c:pt>
                <c:pt idx="1">
                  <c:v>ВПР</c:v>
                </c:pt>
                <c:pt idx="2">
                  <c:v>церебральная ишемия</c:v>
                </c:pt>
                <c:pt idx="3">
                  <c:v>РДС</c:v>
                </c:pt>
                <c:pt idx="4">
                  <c:v>ЗВРП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0.41</c:v>
                </c:pt>
                <c:pt idx="1">
                  <c:v>0.14000000000000001</c:v>
                </c:pt>
                <c:pt idx="2">
                  <c:v>0.10299999999999999</c:v>
                </c:pt>
                <c:pt idx="3">
                  <c:v>3.4000000000000002E-2</c:v>
                </c:pt>
                <c:pt idx="4">
                  <c:v>0.122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D58-4B38-927D-393EAC66D74C}"/>
            </c:ext>
          </c:extLst>
        </c:ser>
        <c:dLbls>
          <c:dLblPos val="outEnd"/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rich>
      </c:tx>
      <c:layout>
        <c:manualLayout>
          <c:xMode val="edge"/>
          <c:yMode val="edge"/>
          <c:x val="0.20568561872909699"/>
          <c:y val="2.1978021978021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0642330496398134"/>
          <c:y val="7.6200010360547035E-2"/>
          <c:w val="0.56952898719566969"/>
          <c:h val="0.7446138106092001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2022г.</c:v>
                </c:pt>
              </c:strCache>
            </c:strRef>
          </c:tx>
          <c:spPr>
            <a:gradFill>
              <a:gsLst>
                <a:gs pos="100000">
                  <a:schemeClr val="accent1">
                    <a:alpha val="0"/>
                  </a:schemeClr>
                </a:gs>
                <a:gs pos="50000">
                  <a:schemeClr val="accent1"/>
                </a:gs>
              </a:gsLst>
              <a:lin ang="5400000" scaled="0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dkEdge">
              <a:bevelT w="165100"/>
              <a:bevelB w="133350"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dkEdge">
                <a:bevelT w="165100"/>
                <a:bevelB w="13335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6F44-43D1-A512-966F4D49CD62}"/>
              </c:ext>
            </c:extLst>
          </c:dPt>
          <c:dLbls>
            <c:dLbl>
              <c:idx val="0"/>
              <c:layout>
                <c:manualLayout>
                  <c:x val="2.9145917890441415E-3"/>
                  <c:y val="-4.51971676720716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6F44-43D1-A512-966F4D49CD62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Ранняя неонатальная смертность</c:v>
                </c:pt>
              </c:strCache>
            </c:strRef>
          </c:cat>
          <c:val>
            <c:numRef>
              <c:f>Sheet1!$B$2</c:f>
              <c:numCache>
                <c:formatCode>#,##0.00</c:formatCode>
                <c:ptCount val="1"/>
                <c:pt idx="0">
                  <c:v>1.8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2-6F44-43D1-A512-966F4D49CD6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dkEdge">
              <a:bevelT w="165100"/>
              <a:bevelB w="165100"/>
            </a:sp3d>
          </c:spPr>
          <c:invertIfNegative val="0"/>
          <c:dLbls>
            <c:dLbl>
              <c:idx val="0"/>
              <c:layout>
                <c:manualLayout>
                  <c:x val="4.2261580941140048E-2"/>
                  <c:y val="-5.849045228150447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FFCA-4016-B897-4590C4E36FA2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Ранняя неонатальная смертность</c:v>
                </c:pt>
              </c:strCache>
            </c:strRef>
          </c:cat>
          <c:val>
            <c:numRef>
              <c:f>Sheet1!$C$2</c:f>
              <c:numCache>
                <c:formatCode>#,##0.00</c:formatCode>
                <c:ptCount val="1"/>
                <c:pt idx="0">
                  <c:v>1.2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4-FFCA-4016-B897-4590C4E36FA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61"/>
        <c:gapDepth val="122"/>
        <c:shape val="box"/>
        <c:axId val="342675776"/>
        <c:axId val="342686360"/>
        <c:axId val="0"/>
      </c:bar3DChart>
      <c:catAx>
        <c:axId val="3426757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42686360"/>
        <c:crosses val="autoZero"/>
        <c:auto val="1"/>
        <c:lblAlgn val="ctr"/>
        <c:lblOffset val="100"/>
        <c:noMultiLvlLbl val="0"/>
      </c:catAx>
      <c:valAx>
        <c:axId val="34268636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crossAx val="342675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2536526777353076"/>
          <c:y val="6.1181976064551349E-2"/>
          <c:w val="0.45349372920986691"/>
          <c:h val="5.34852689472221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7530864197530864E-2"/>
          <c:y val="4.8279598068272998E-2"/>
          <c:w val="0.95654320987654318"/>
          <c:h val="0.6004627021097206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ранняя неонатальная смертность</c:v>
                </c:pt>
              </c:strCache>
            </c:strRef>
          </c:tx>
          <c:spPr>
            <a:solidFill>
              <a:srgbClr val="CA372C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03200" h="203200"/>
              <a:bevelB w="203200" h="203200"/>
            </a:sp3d>
          </c:spPr>
          <c:invertIfNegative val="0"/>
          <c:dLbls>
            <c:dLbl>
              <c:idx val="0"/>
              <c:layout>
                <c:manualLayout>
                  <c:x val="-2.370370370370373E-2"/>
                  <c:y val="-4.13825182484278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7D2C-43A1-9DF7-59899700B13A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4444444444445529E-3"/>
                  <c:y val="-6.20737773726419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D2C-43A1-9DF7-59899700B13A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2022 г.</c:v>
                </c:pt>
                <c:pt idx="1">
                  <c:v>2023 г.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41.7</c:v>
                </c:pt>
                <c:pt idx="1">
                  <c:v>24.6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2-7D2C-43A1-9DF7-59899700B13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мертворождаемость</c:v>
                </c:pt>
              </c:strCache>
            </c:strRef>
          </c:tx>
          <c:spPr>
            <a:solidFill>
              <a:srgbClr val="EC7818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03200" h="203200"/>
              <a:bevelB w="203200" h="203200"/>
            </a:sp3d>
          </c:spPr>
          <c:invertIfNegative val="0"/>
          <c:dLbls>
            <c:dLbl>
              <c:idx val="0"/>
              <c:layout>
                <c:manualLayout>
                  <c:x val="-4.4444444444444444E-3"/>
                  <c:y val="-4.65553330294813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7D2C-43A1-9DF7-59899700B13A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962962962962952E-2"/>
                  <c:y val="-4.39689256389546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7D2C-43A1-9DF7-59899700B13A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2022 г.</c:v>
                </c:pt>
                <c:pt idx="1">
                  <c:v>2023 г.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  <c:pt idx="0">
                  <c:v>101.1</c:v>
                </c:pt>
                <c:pt idx="1">
                  <c:v>54.3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5-7D2C-43A1-9DF7-59899700B13A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неонатальная смертность</c:v>
                </c:pt>
              </c:strCache>
            </c:strRef>
          </c:tx>
          <c:spPr>
            <a:solidFill>
              <a:srgbClr val="1E7CD2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/>
            </a:scene3d>
            <a:sp3d prstMaterial="flat">
              <a:bevelT w="203200" h="203200"/>
              <a:bevelB w="203200" h="203200"/>
            </a:sp3d>
          </c:spPr>
          <c:invertIfNegative val="0"/>
          <c:dLbls>
            <c:dLbl>
              <c:idx val="0"/>
              <c:layout>
                <c:manualLayout>
                  <c:x val="3.9999999999999945E-2"/>
                  <c:y val="-4.39689256389546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7D2C-43A1-9DF7-59899700B13A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6.3703703703703596E-2"/>
                  <c:y val="-4.13825182484279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7D2C-43A1-9DF7-59899700B13A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2022 г.</c:v>
                </c:pt>
                <c:pt idx="1">
                  <c:v>2023 г.</c:v>
                </c:pt>
              </c:strCache>
            </c:strRef>
          </c:cat>
          <c:val>
            <c:numRef>
              <c:f>Sheet1!$B$4:$C$4</c:f>
              <c:numCache>
                <c:formatCode>General</c:formatCode>
                <c:ptCount val="2"/>
                <c:pt idx="0">
                  <c:v>41.7</c:v>
                </c:pt>
                <c:pt idx="1">
                  <c:v>24.6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8-7D2C-43A1-9DF7-59899700B13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342676560"/>
        <c:axId val="342681656"/>
        <c:axId val="0"/>
      </c:bar3DChart>
      <c:catAx>
        <c:axId val="342676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endParaRPr lang="ru-RU"/>
          </a:p>
        </c:txPr>
        <c:crossAx val="342681656"/>
        <c:crosses val="autoZero"/>
        <c:auto val="1"/>
        <c:lblAlgn val="ctr"/>
        <c:lblOffset val="100"/>
        <c:noMultiLvlLbl val="0"/>
      </c:catAx>
      <c:valAx>
        <c:axId val="34268165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42676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Arial Black" panose="020B0A0402010202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26"/>
      <c:rotY val="20"/>
      <c:depthPercent val="100"/>
      <c:rAngAx val="1"/>
    </c:view3D>
    <c:floor>
      <c:thickness val="0"/>
      <c:spPr>
        <a:noFill/>
        <a:ln w="25400">
          <a:noFill/>
        </a:ln>
      </c:spPr>
    </c:floor>
    <c:sideWall>
      <c:thickness val="0"/>
      <c:spPr>
        <a:noFill/>
        <a:ln w="25400">
          <a:noFill/>
        </a:ln>
        <a:scene3d>
          <a:camera prst="orthographicFront"/>
          <a:lightRig rig="threePt" dir="t"/>
        </a:scene3d>
        <a:sp3d>
          <a:bevelT w="762000"/>
        </a:sp3d>
      </c:spPr>
    </c:sideWall>
    <c:backWall>
      <c:thickness val="0"/>
      <c:spPr>
        <a:noFill/>
        <a:ln w="25400">
          <a:noFill/>
        </a:ln>
        <a:scene3d>
          <a:camera prst="orthographicFront"/>
          <a:lightRig rig="threePt" dir="t"/>
        </a:scene3d>
        <a:sp3d>
          <a:bevelT w="762000"/>
        </a:sp3d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 г.</c:v>
                </c:pt>
              </c:strCache>
            </c:strRef>
          </c:tx>
          <c:spPr>
            <a:solidFill>
              <a:srgbClr val="9999FF"/>
            </a:solidFill>
            <a:ln w="21085">
              <a:noFill/>
              <a:prstDash val="solid"/>
            </a:ln>
            <a:scene3d>
              <a:camera prst="orthographicFront"/>
              <a:lightRig rig="threePt" dir="t"/>
            </a:scene3d>
            <a:sp3d>
              <a:bevelT w="254000" h="254000"/>
            </a:sp3d>
          </c:spPr>
          <c:invertIfNegative val="0"/>
          <c:dLbls>
            <c:dLbl>
              <c:idx val="0"/>
              <c:layout>
                <c:manualLayout>
                  <c:x val="7.1485562871411714E-3"/>
                  <c:y val="-6.04362285617945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8A03-40F8-87BE-6BA3FC7EC577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1914260478568201E-3"/>
                  <c:y val="-6.04362285617945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A03-40F8-87BE-6BA3FC7EC577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191426047856951E-3"/>
                  <c:y val="-6.3314144207594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8A03-40F8-87BE-6BA3FC7EC577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latin typeface="Arial Black" panose="020B0A040201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доношенные</c:v>
                </c:pt>
                <c:pt idx="1">
                  <c:v>недоношенные</c:v>
                </c:pt>
                <c:pt idx="2">
                  <c:v>переношенные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50</c:v>
                </c:pt>
                <c:pt idx="1">
                  <c:v>50</c:v>
                </c:pt>
                <c:pt idx="2">
                  <c:v>0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3-8A03-40F8-87BE-6BA3FC7EC57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2022 г.</c:v>
                </c:pt>
              </c:strCache>
            </c:strRef>
          </c:tx>
          <c:spPr>
            <a:solidFill>
              <a:srgbClr val="993366"/>
            </a:solidFill>
            <a:ln w="21085">
              <a:noFill/>
              <a:prstDash val="solid"/>
            </a:ln>
            <a:scene3d>
              <a:camera prst="orthographicFront"/>
              <a:lightRig rig="threePt" dir="t"/>
            </a:scene3d>
            <a:sp3d>
              <a:bevelT w="254000" h="254000"/>
            </a:sp3d>
          </c:spPr>
          <c:invertIfNegative val="0"/>
          <c:dLbls>
            <c:dLbl>
              <c:idx val="0"/>
              <c:layout>
                <c:manualLayout>
                  <c:x val="4.7657041914274554E-3"/>
                  <c:y val="-5.46803972701951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8A03-40F8-87BE-6BA3FC7EC577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1914260478568637E-2"/>
                  <c:y val="-4.31687346869960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8A03-40F8-87BE-6BA3FC7EC577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8.7370234201102255E-17"/>
                  <c:y val="-6.3314144207594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8A03-40F8-87BE-6BA3FC7EC577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latin typeface="Arial Black" panose="020B0A040201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доношенные</c:v>
                </c:pt>
                <c:pt idx="1">
                  <c:v>недоношенные</c:v>
                </c:pt>
                <c:pt idx="2">
                  <c:v>переношенные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25</c:v>
                </c:pt>
                <c:pt idx="1">
                  <c:v>75</c:v>
                </c:pt>
                <c:pt idx="2">
                  <c:v>0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7-8A03-40F8-87BE-6BA3FC7EC57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2021г.</c:v>
                </c:pt>
              </c:strCache>
            </c:strRef>
          </c:tx>
          <c:spPr>
            <a:solidFill>
              <a:srgbClr val="FFFFCC"/>
            </a:solidFill>
            <a:ln w="21085">
              <a:noFill/>
              <a:prstDash val="solid"/>
            </a:ln>
            <a:scene3d>
              <a:camera prst="orthographicFront"/>
              <a:lightRig rig="threePt" dir="t"/>
            </a:scene3d>
            <a:sp3d>
              <a:bevelT w="254000" h="254000"/>
              <a:bevelB w="254000" h="0"/>
            </a:sp3d>
          </c:spPr>
          <c:invertIfNegative val="0"/>
          <c:dLbls>
            <c:dLbl>
              <c:idx val="0"/>
              <c:layout>
                <c:manualLayout>
                  <c:x val="9.5314083828549109E-3"/>
                  <c:y val="-5.46803972701950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8A03-40F8-87BE-6BA3FC7EC577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0254242813566685E-2"/>
                  <c:y val="-4.89245659785956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8A03-40F8-87BE-6BA3FC7EC577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4.7657041914274554E-3"/>
                  <c:y val="-6.33141442075943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8A03-40F8-87BE-6BA3FC7EC577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latin typeface="Arial Black" panose="020B0A040201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доношенные</c:v>
                </c:pt>
                <c:pt idx="1">
                  <c:v>недоношенные</c:v>
                </c:pt>
                <c:pt idx="2">
                  <c:v>переношенные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36.4</c:v>
                </c:pt>
                <c:pt idx="1">
                  <c:v>63.6</c:v>
                </c:pt>
                <c:pt idx="2">
                  <c:v>0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B-8A03-40F8-87BE-6BA3FC7EC57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342677344"/>
        <c:axId val="342677736"/>
        <c:axId val="0"/>
      </c:bar3DChart>
      <c:catAx>
        <c:axId val="342677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5271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26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342677736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34267773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42677344"/>
        <c:crosses val="autoZero"/>
        <c:crossBetween val="between"/>
      </c:valAx>
      <c:spPr>
        <a:noFill/>
        <a:ln w="42170">
          <a:noFill/>
        </a:ln>
      </c:spPr>
    </c:plotArea>
    <c:legend>
      <c:legendPos val="b"/>
      <c:layout>
        <c:manualLayout>
          <c:xMode val="edge"/>
          <c:yMode val="edge"/>
          <c:x val="7.4631302890052487E-2"/>
          <c:y val="0.90920901281601552"/>
          <c:w val="0.79354894392276554"/>
          <c:h val="7.3523493309186033E-2"/>
        </c:manualLayout>
      </c:layout>
      <c:overlay val="0"/>
      <c:spPr>
        <a:noFill/>
        <a:ln w="5271">
          <a:noFill/>
          <a:prstDash val="solid"/>
        </a:ln>
      </c:spPr>
      <c:txPr>
        <a:bodyPr/>
        <a:lstStyle/>
        <a:p>
          <a:pPr>
            <a:defRPr sz="1600" b="1" i="0" u="none" strike="noStrike" baseline="0">
              <a:solidFill>
                <a:srgbClr val="000000"/>
              </a:solidFill>
              <a:latin typeface="Arial Black" panose="020B0A04020102020204" pitchFamily="34" charset="0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5271">
      <a:noFill/>
      <a:prstDash val="solid"/>
    </a:ln>
  </c:spPr>
  <c:txPr>
    <a:bodyPr/>
    <a:lstStyle/>
    <a:p>
      <a:pPr>
        <a:defRPr sz="1328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Дифференцированная оплата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45D0-4795-A0A0-F628F3D1A938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45D0-4795-A0A0-F628F3D1A938}"/>
              </c:ext>
            </c:extLst>
          </c:dPt>
          <c:dLbls>
            <c:dLbl>
              <c:idx val="0"/>
              <c:layout>
                <c:manualLayout>
                  <c:x val="-2.8591159070179593E-2"/>
                  <c:y val="-0.109905351706609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5D0-4795-A0A0-F628F3D1A93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78527910148793E-3"/>
                  <c:y val="-8.28054019707330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45D0-4795-A0A0-F628F3D1A93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4.9683247072262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8300-4248-A9FD-3580CF480346}"/>
                </c:ex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2022 год</c:v>
                </c:pt>
                <c:pt idx="1">
                  <c:v>2023 год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6-45D0-4795-A0A0-F628F3D1A93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Премия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0227652006934101E-2"/>
                  <c:y val="-6.1727663287273749E-2"/>
                </c:manualLayout>
              </c:layout>
              <c:tx>
                <c:rich>
                  <a:bodyPr/>
                  <a:lstStyle/>
                  <a:p>
                    <a:fld id="{268D6CDA-BE5D-4301-A2A4-E13A4E46AE22}" type="VALUE">
                      <a:rPr lang="en-US" smtClean="0"/>
                      <a:pPr/>
                      <a:t>[ЗНАЧЕНИЕ]</a:t>
                    </a:fld>
                    <a:r>
                      <a:rPr lang="en-US" dirty="0"/>
                      <a:t> 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38B0-4737-9761-DB53524CA65E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2.1036576549819011E-2"/>
                  <c:y val="-7.3772085392107584E-2"/>
                </c:manualLayout>
              </c:layout>
              <c:tx>
                <c:rich>
                  <a:bodyPr/>
                  <a:lstStyle/>
                  <a:p>
                    <a:fld id="{06AA304C-9E6E-49A0-9263-0D3990F0B68E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38B0-4737-9761-DB53524CA65E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2.8151986144789434E-2"/>
                  <c:y val="-4.96832470722626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8300-4248-A9FD-3580CF480346}"/>
                </c:ex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2022 год</c:v>
                </c:pt>
                <c:pt idx="1">
                  <c:v>2023 год</c:v>
                </c:pt>
              </c:strCache>
            </c:strRef>
          </c:cat>
          <c:val>
            <c:numRef>
              <c:f>Лист1!$C$2:$C$3</c:f>
              <c:numCache>
                <c:formatCode>0.0</c:formatCode>
                <c:ptCount val="2"/>
                <c:pt idx="0">
                  <c:v>4140</c:v>
                </c:pt>
                <c:pt idx="1">
                  <c:v>27402.400000000001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8-38B0-4737-9761-DB53524CA65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247579496"/>
        <c:axId val="247579888"/>
        <c:axId val="0"/>
      </c:bar3DChart>
      <c:catAx>
        <c:axId val="247579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47579888"/>
        <c:crosses val="autoZero"/>
        <c:auto val="1"/>
        <c:lblAlgn val="ctr"/>
        <c:lblOffset val="100"/>
        <c:noMultiLvlLbl val="0"/>
      </c:catAx>
      <c:valAx>
        <c:axId val="247579888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247579496"/>
        <c:crosses val="autoZero"/>
        <c:crossBetween val="between"/>
      </c:valAx>
      <c:spPr>
        <a:noFill/>
        <a:ln w="25427">
          <a:noFill/>
        </a:ln>
      </c:spPr>
    </c:plotArea>
    <c:legend>
      <c:legendPos val="b"/>
      <c:layout>
        <c:manualLayout>
          <c:xMode val="edge"/>
          <c:yMode val="edge"/>
          <c:x val="0.11866727167575473"/>
          <c:y val="1.2127051123243263E-2"/>
          <c:w val="0.75140466219057467"/>
          <c:h val="8.6570479615820831E-2"/>
        </c:manualLayout>
      </c:layout>
      <c:overlay val="0"/>
      <c:txPr>
        <a:bodyPr/>
        <a:lstStyle/>
        <a:p>
          <a:pPr>
            <a:defRPr sz="1201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2"/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3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381000" h="381000"/>
              <a:bevelB w="381000" h="381000"/>
              <a:contourClr>
                <a:srgbClr val="000000"/>
              </a:contourClr>
            </a:sp3d>
          </c:spPr>
          <c:explosion val="17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/>
                <a:bevelB w="381000" h="381000"/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D7F-46A2-B261-751ED644478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/>
                <a:bevelB w="381000" h="381000"/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6D7F-46A2-B261-751ED644478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/>
                <a:bevelB w="381000" h="381000"/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D7F-46A2-B261-751ED644478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/>
                <a:bevelB w="381000" h="381000"/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6D5-42FC-AF1C-A4173A22C31D}"/>
              </c:ext>
            </c:extLst>
          </c:dPt>
          <c:dLbls>
            <c:dLbl>
              <c:idx val="0"/>
              <c:layout>
                <c:manualLayout>
                  <c:x val="-0.15444938783018683"/>
                  <c:y val="8.52694804155470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6D7F-46A2-B261-751ED644478F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8.9789355407496538E-2"/>
                  <c:y val="7.491399260722416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6D7F-46A2-B261-751ED644478F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11672543899179588"/>
                  <c:y val="-0.2554221847290037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6D7F-46A2-B261-751ED644478F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6147509196834151"/>
                  <c:y val="8.990079256730419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B6D5-42FC-AF1C-A4173A22C31D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500,0-999,0</c:v>
                </c:pt>
                <c:pt idx="1">
                  <c:v>1000,0-1499,0</c:v>
                </c:pt>
                <c:pt idx="2">
                  <c:v>1500,0-2499,0</c:v>
                </c:pt>
                <c:pt idx="3">
                  <c:v>2500,0 и более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0.153</c:v>
                </c:pt>
                <c:pt idx="1">
                  <c:v>0.153</c:v>
                </c:pt>
                <c:pt idx="2">
                  <c:v>0.308</c:v>
                </c:pt>
                <c:pt idx="3">
                  <c:v>0.38500000000000001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D7F-46A2-B261-751ED644478F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view3D>
      <c:rotX val="15"/>
      <c:rotY val="209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826147586148941E-2"/>
          <c:y val="6.6544075363523213E-3"/>
          <c:w val="0.85304121647761288"/>
          <c:h val="0.92359136729425573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9999FF"/>
            </a:solidFill>
            <a:ln w="12701">
              <a:solidFill>
                <a:srgbClr val="000000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 w="381000" h="381000"/>
              <a:bevelB w="381000" h="381000"/>
              <a:contourClr>
                <a:srgbClr val="000000"/>
              </a:contourClr>
            </a:sp3d>
          </c:spPr>
          <c:explosion val="14"/>
          <c:dPt>
            <c:idx val="0"/>
            <c:bubble3D val="0"/>
            <c:spPr>
              <a:solidFill>
                <a:srgbClr val="9999FF"/>
              </a:solidFill>
              <a:ln w="12701">
                <a:noFill/>
                <a:prstDash val="solid"/>
              </a:ln>
              <a:scene3d>
                <a:camera prst="orthographicFront"/>
                <a:lightRig rig="threePt" dir="t"/>
              </a:scene3d>
              <a:sp3d>
                <a:bevelT w="381000" h="381000"/>
                <a:bevelB w="381000" h="3810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C20A-4C85-9E3E-7BA0B4A8750C}"/>
              </c:ext>
            </c:extLst>
          </c:dPt>
          <c:dPt>
            <c:idx val="1"/>
            <c:bubble3D val="0"/>
            <c:spPr>
              <a:solidFill>
                <a:srgbClr val="993366"/>
              </a:solidFill>
              <a:ln w="12701">
                <a:noFill/>
                <a:prstDash val="solid"/>
              </a:ln>
              <a:scene3d>
                <a:camera prst="orthographicFront"/>
                <a:lightRig rig="threePt" dir="t"/>
              </a:scene3d>
              <a:sp3d>
                <a:bevelT w="381000" h="381000"/>
                <a:bevelB w="381000" h="3810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20A-4C85-9E3E-7BA0B4A8750C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12701">
                <a:noFill/>
                <a:prstDash val="solid"/>
              </a:ln>
              <a:scene3d>
                <a:camera prst="orthographicFront"/>
                <a:lightRig rig="threePt" dir="t"/>
              </a:scene3d>
              <a:sp3d>
                <a:bevelT w="381000" h="381000"/>
                <a:bevelB w="381000" h="3810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C20A-4C85-9E3E-7BA0B4A8750C}"/>
              </c:ext>
            </c:extLst>
          </c:dPt>
          <c:dPt>
            <c:idx val="3"/>
            <c:bubble3D val="0"/>
            <c:spPr>
              <a:solidFill>
                <a:srgbClr val="CCFFFF"/>
              </a:solidFill>
              <a:ln w="12701">
                <a:noFill/>
                <a:prstDash val="solid"/>
              </a:ln>
              <a:scene3d>
                <a:camera prst="orthographicFront"/>
                <a:lightRig rig="threePt" dir="t"/>
              </a:scene3d>
              <a:sp3d>
                <a:bevelT w="381000" h="381000"/>
                <a:bevelB w="381000" h="3810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20A-4C85-9E3E-7BA0B4A8750C}"/>
              </c:ext>
            </c:extLst>
          </c:dPt>
          <c:dPt>
            <c:idx val="4"/>
            <c:bubble3D val="0"/>
            <c:spPr>
              <a:solidFill>
                <a:srgbClr val="660066"/>
              </a:solidFill>
              <a:ln w="12701">
                <a:noFill/>
                <a:prstDash val="solid"/>
              </a:ln>
              <a:scene3d>
                <a:camera prst="orthographicFront"/>
                <a:lightRig rig="threePt" dir="t"/>
              </a:scene3d>
              <a:sp3d>
                <a:bevelT w="381000" h="381000"/>
                <a:bevelB w="381000" h="3810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C20A-4C85-9E3E-7BA0B4A8750C}"/>
              </c:ext>
            </c:extLst>
          </c:dPt>
          <c:dLbls>
            <c:dLbl>
              <c:idx val="0"/>
              <c:layout>
                <c:manualLayout>
                  <c:x val="0.2038579693955688"/>
                  <c:y val="-4.816131301003134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C20A-4C85-9E3E-7BA0B4A8750C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073955995188088E-3"/>
                  <c:y val="-0.23271150812210736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20A-4C85-9E3E-7BA0B4A8750C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9931259932604858E-2"/>
                  <c:y val="3.766378594215747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C20A-4C85-9E3E-7BA0B4A8750C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3949408840268586E-3"/>
                  <c:y val="-4.7008834144263252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20A-4C85-9E3E-7BA0B4A8750C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4783933046219082E-2"/>
                  <c:y val="-6.255846381526132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C20A-4C85-9E3E-7BA0B4A8750C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latin typeface="Arial Black" panose="020B0A0402010202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инфекционный фактор</c:v>
                </c:pt>
                <c:pt idx="1">
                  <c:v>плацентарная недостаточность</c:v>
                </c:pt>
                <c:pt idx="2">
                  <c:v>ПОНРП</c:v>
                </c:pt>
                <c:pt idx="3">
                  <c:v>МВПР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0.69199999999999995</c:v>
                </c:pt>
                <c:pt idx="1">
                  <c:v>0.115</c:v>
                </c:pt>
                <c:pt idx="2">
                  <c:v>0.154</c:v>
                </c:pt>
                <c:pt idx="3">
                  <c:v>7.6999999999999999E-2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C20A-4C85-9E3E-7BA0B4A8750C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5401">
          <a:noFill/>
        </a:ln>
      </c:spPr>
    </c:plotArea>
    <c:legend>
      <c:legendPos val="r"/>
      <c:layout>
        <c:manualLayout>
          <c:xMode val="edge"/>
          <c:yMode val="edge"/>
          <c:x val="4.3180620623223302E-2"/>
          <c:y val="0.79800312042623278"/>
          <c:w val="0.87700390485313096"/>
          <c:h val="0.2008261159388087"/>
        </c:manualLayout>
      </c:layout>
      <c:overlay val="0"/>
      <c:txPr>
        <a:bodyPr/>
        <a:lstStyle/>
        <a:p>
          <a:pPr>
            <a:defRPr sz="1400">
              <a:latin typeface="Arial Black" panose="020B0A04020102020204" pitchFamily="34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 w="3175">
      <a:noFill/>
      <a:prstDash val="solid"/>
    </a:ln>
  </c:spPr>
  <c:txPr>
    <a:bodyPr/>
    <a:lstStyle/>
    <a:p>
      <a:pPr>
        <a:defRPr sz="875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работа койки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softEdge rad="50800"/>
            </a:effectLst>
            <a:scene3d>
              <a:camera prst="orthographicFront"/>
              <a:lightRig rig="threePt" dir="t"/>
            </a:scene3d>
            <a:sp3d>
              <a:bevelT w="165100"/>
              <a:bevelB w="165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2023 г.</c:v>
                </c:pt>
                <c:pt idx="1">
                  <c:v>2022 г.</c:v>
                </c:pt>
                <c:pt idx="2">
                  <c:v>2021г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302.60000000000002</c:v>
                </c:pt>
                <c:pt idx="1">
                  <c:v>322.89999999999998</c:v>
                </c:pt>
                <c:pt idx="2">
                  <c:v>235.1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1FB-4301-A934-401B57A013E3}"/>
            </c:ext>
          </c:extLst>
        </c:ser>
        <c:ser>
          <c:idx val="0"/>
          <c:order val="2"/>
          <c:tx>
            <c:strRef>
              <c:f>Sheet1!$A$4</c:f>
              <c:strCache>
                <c:ptCount val="1"/>
                <c:pt idx="0">
                  <c:v>средняя длительность пребывания пациентки на койке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1"/>
              <c:layout>
                <c:manualLayout>
                  <c:x val="7.6587723820084705E-2"/>
                  <c:y val="7.73809572166577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1FB-4301-A934-401B57A013E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2023 г.</c:v>
                </c:pt>
                <c:pt idx="1">
                  <c:v>2022 г.</c:v>
                </c:pt>
                <c:pt idx="2">
                  <c:v>2021г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  <c:pt idx="0">
                  <c:v>4.2</c:v>
                </c:pt>
                <c:pt idx="1">
                  <c:v>4.2</c:v>
                </c:pt>
                <c:pt idx="2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1FB-4301-A934-401B57A013E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69"/>
        <c:axId val="301325568"/>
        <c:axId val="301327136"/>
      </c:barChart>
      <c:lineChart>
        <c:grouping val="standard"/>
        <c:varyColors val="0"/>
        <c:ser>
          <c:idx val="2"/>
          <c:order val="1"/>
          <c:tx>
            <c:strRef>
              <c:f>Sheet1!$A$3</c:f>
              <c:strCache>
                <c:ptCount val="1"/>
                <c:pt idx="0">
                  <c:v>оборот койки</c:v>
                </c:pt>
              </c:strCache>
            </c:strRef>
          </c:tx>
          <c:spPr>
            <a:ln w="34925" cap="rnd">
              <a:solidFill>
                <a:schemeClr val="accent3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2.297631714602541E-2"/>
                  <c:y val="-5.15873048111053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71FB-4301-A934-401B57A013E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9825616386443934E-2"/>
                  <c:y val="1.54761914433315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71FB-4301-A934-401B57A013E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2023 г.</c:v>
                </c:pt>
                <c:pt idx="1">
                  <c:v>2022 г.</c:v>
                </c:pt>
                <c:pt idx="2">
                  <c:v>2021г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71.8</c:v>
                </c:pt>
                <c:pt idx="1">
                  <c:v>77.2</c:v>
                </c:pt>
                <c:pt idx="2">
                  <c:v>52.5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71FB-4301-A934-401B57A013E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01327528"/>
        <c:axId val="301329096"/>
      </c:lineChart>
      <c:catAx>
        <c:axId val="301325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01327136"/>
        <c:crosses val="autoZero"/>
        <c:auto val="0"/>
        <c:lblAlgn val="ctr"/>
        <c:lblOffset val="100"/>
        <c:noMultiLvlLbl val="0"/>
      </c:catAx>
      <c:valAx>
        <c:axId val="3013271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1325568"/>
        <c:crosses val="autoZero"/>
        <c:crossBetween val="between"/>
      </c:valAx>
      <c:valAx>
        <c:axId val="301329096"/>
        <c:scaling>
          <c:orientation val="minMax"/>
        </c:scaling>
        <c:delete val="0"/>
        <c:axPos val="r"/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1327528"/>
        <c:crosses val="max"/>
        <c:crossBetween val="between"/>
      </c:valAx>
      <c:catAx>
        <c:axId val="3013275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01329096"/>
        <c:crosses val="autoZero"/>
        <c:auto val="0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0"/>
      <c:rotY val="160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9.1127098321342928E-2"/>
          <c:w val="1"/>
          <c:h val="0.70310981738984757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1"/>
            </a:solidFill>
            <a:ln w="12690">
              <a:solidFill>
                <a:schemeClr val="tx1"/>
              </a:solidFill>
              <a:prstDash val="solid"/>
            </a:ln>
            <a:scene3d>
              <a:camera prst="orthographicFront"/>
              <a:lightRig rig="threePt" dir="t"/>
            </a:scene3d>
            <a:sp3d prstMaterial="softEdge">
              <a:bevelT w="292100" h="241300"/>
              <a:bevelB w="228600" h="254000"/>
              <a:contourClr>
                <a:srgbClr val="000000"/>
              </a:contourClr>
            </a:sp3d>
          </c:spPr>
          <c:explosion val="16"/>
          <c:dPt>
            <c:idx val="0"/>
            <c:bubble3D val="0"/>
            <c:spPr>
              <a:solidFill>
                <a:srgbClr val="FF0000"/>
              </a:solidFill>
              <a:ln w="12690">
                <a:solidFill>
                  <a:schemeClr val="tx1"/>
                </a:solidFill>
                <a:prstDash val="solid"/>
              </a:ln>
              <a:scene3d>
                <a:camera prst="orthographicFront"/>
                <a:lightRig rig="threePt" dir="t"/>
              </a:scene3d>
              <a:sp3d prstMaterial="dkEdge">
                <a:bevelT w="292100" h="241300"/>
                <a:bevelB w="228600" h="2540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6752-485B-9E39-FF2A29435DE3}"/>
              </c:ext>
            </c:extLst>
          </c:dPt>
          <c:dPt>
            <c:idx val="1"/>
            <c:bubble3D val="0"/>
            <c:spPr>
              <a:solidFill>
                <a:srgbClr val="FFCC00"/>
              </a:solidFill>
              <a:ln w="12690">
                <a:solidFill>
                  <a:schemeClr val="tx1"/>
                </a:solidFill>
                <a:prstDash val="solid"/>
              </a:ln>
              <a:scene3d>
                <a:camera prst="orthographicFront"/>
                <a:lightRig rig="threePt" dir="t"/>
              </a:scene3d>
              <a:sp3d prstMaterial="softEdge">
                <a:bevelT w="292100" h="241300"/>
                <a:bevelB w="228600" h="2540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752-485B-9E39-FF2A29435DE3}"/>
              </c:ext>
            </c:extLst>
          </c:dPt>
          <c:dPt>
            <c:idx val="2"/>
            <c:bubble3D val="0"/>
            <c:spPr>
              <a:solidFill>
                <a:srgbClr val="FFFFFF"/>
              </a:solidFill>
              <a:ln w="12690">
                <a:solidFill>
                  <a:schemeClr val="tx1"/>
                </a:solidFill>
                <a:prstDash val="solid"/>
              </a:ln>
              <a:scene3d>
                <a:camera prst="orthographicFront"/>
                <a:lightRig rig="threePt" dir="t"/>
              </a:scene3d>
              <a:sp3d prstMaterial="softEdge">
                <a:bevelT w="292100" h="241300"/>
                <a:bevelB w="228600" h="2540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6752-485B-9E39-FF2A29435DE3}"/>
              </c:ext>
            </c:extLst>
          </c:dPt>
          <c:dLbls>
            <c:dLbl>
              <c:idx val="0"/>
              <c:layout>
                <c:manualLayout>
                  <c:x val="7.0841231696017193E-4"/>
                  <c:y val="-0.18233934233594351"/>
                </c:manualLayout>
              </c:layout>
              <c:spPr>
                <a:noFill/>
                <a:ln w="25380">
                  <a:noFill/>
                </a:ln>
              </c:spPr>
              <c:txPr>
                <a:bodyPr/>
                <a:lstStyle/>
                <a:p>
                  <a:pPr>
                    <a:defRPr sz="2398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6752-485B-9E39-FF2A29435DE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447886379472017E-2"/>
                  <c:y val="-1.6934024099147928E-2"/>
                </c:manualLayout>
              </c:layout>
              <c:spPr>
                <a:noFill/>
                <a:ln w="25380">
                  <a:noFill/>
                </a:ln>
              </c:spPr>
              <c:txPr>
                <a:bodyPr/>
                <a:lstStyle/>
                <a:p>
                  <a:pPr>
                    <a:defRPr sz="2398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6752-485B-9E39-FF2A29435DE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205542720333611"/>
                  <c:y val="-2.8429803987267549E-2"/>
                </c:manualLayout>
              </c:layout>
              <c:spPr>
                <a:noFill/>
                <a:ln w="25380">
                  <a:noFill/>
                </a:ln>
              </c:spPr>
              <c:txPr>
                <a:bodyPr/>
                <a:lstStyle/>
                <a:p>
                  <a:pPr>
                    <a:defRPr sz="2398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6752-485B-9E39-FF2A29435DE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38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398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срочные роды</c:v>
                </c:pt>
                <c:pt idx="1">
                  <c:v>преждевременные роды</c:v>
                </c:pt>
                <c:pt idx="2">
                  <c:v>запоздалые роды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0.97399999999999998</c:v>
                </c:pt>
                <c:pt idx="1">
                  <c:v>2.5000000000000001E-2</c:v>
                </c:pt>
                <c:pt idx="2">
                  <c:v>1E-3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752-485B-9E39-FF2A29435DE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80">
          <a:noFill/>
        </a:ln>
      </c:spPr>
    </c:plotArea>
    <c:legend>
      <c:legendPos val="b"/>
      <c:layout>
        <c:manualLayout>
          <c:xMode val="edge"/>
          <c:yMode val="edge"/>
          <c:x val="9.7861269571009289E-3"/>
          <c:y val="0.76518213662534229"/>
          <c:w val="0.99021379812553367"/>
          <c:h val="0.21076770337064943"/>
        </c:manualLayout>
      </c:layout>
      <c:overlay val="0"/>
      <c:spPr>
        <a:noFill/>
        <a:ln w="3172">
          <a:solidFill>
            <a:schemeClr val="tx1"/>
          </a:solidFill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799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6190476190476197E-2"/>
          <c:y val="0.19904076738609114"/>
          <c:w val="0.84920634920634919"/>
          <c:h val="0.50599520383693042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1"/>
            </a:solidFill>
            <a:ln w="12700">
              <a:solidFill>
                <a:schemeClr val="tx1"/>
              </a:solidFill>
              <a:prstDash val="solid"/>
            </a:ln>
            <a:scene3d>
              <a:camera prst="orthographicFront"/>
              <a:lightRig rig="threePt" dir="t"/>
            </a:scene3d>
            <a:sp3d prstMaterial="softEdge">
              <a:bevelT w="203200" h="203200"/>
              <a:bevelB w="203200" h="203200"/>
              <a:contourClr>
                <a:srgbClr val="000000"/>
              </a:contourClr>
            </a:sp3d>
          </c:spPr>
          <c:explosion val="20"/>
          <c:dPt>
            <c:idx val="0"/>
            <c:bubble3D val="0"/>
            <c:spPr>
              <a:solidFill>
                <a:srgbClr val="FF0000"/>
              </a:solidFill>
              <a:ln w="12700">
                <a:solidFill>
                  <a:schemeClr val="tx1"/>
                </a:solidFill>
                <a:prstDash val="solid"/>
              </a:ln>
              <a:scene3d>
                <a:camera prst="orthographicFront"/>
                <a:lightRig rig="threePt" dir="t"/>
              </a:scene3d>
              <a:sp3d prstMaterial="softEdge">
                <a:bevelT w="203200" h="203200"/>
                <a:bevelB w="203200" h="2032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799-42E3-801B-096BF2AD6F0B}"/>
              </c:ext>
            </c:extLst>
          </c:dPt>
          <c:dPt>
            <c:idx val="1"/>
            <c:bubble3D val="0"/>
            <c:spPr>
              <a:solidFill>
                <a:srgbClr val="FF9900"/>
              </a:solidFill>
              <a:ln w="12700">
                <a:solidFill>
                  <a:schemeClr val="tx1"/>
                </a:solidFill>
                <a:prstDash val="solid"/>
              </a:ln>
              <a:scene3d>
                <a:camera prst="orthographicFront"/>
                <a:lightRig rig="threePt" dir="t"/>
              </a:scene3d>
              <a:sp3d prstMaterial="softEdge">
                <a:bevelT w="203200" h="203200"/>
                <a:bevelB w="203200" h="2032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799-42E3-801B-096BF2AD6F0B}"/>
              </c:ext>
            </c:extLst>
          </c:dPt>
          <c:dLbls>
            <c:dLbl>
              <c:idx val="1"/>
              <c:layout>
                <c:manualLayout>
                  <c:x val="1.2508094856786944E-2"/>
                  <c:y val="-0.13030546176399949"/>
                </c:manualLayout>
              </c:layout>
              <c:spPr>
                <a:noFill/>
                <a:ln w="25399">
                  <a:noFill/>
                </a:ln>
              </c:spPr>
              <c:txPr>
                <a:bodyPr/>
                <a:lstStyle/>
                <a:p>
                  <a:pPr>
                    <a:defRPr sz="20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1799-42E3-801B-096BF2AD6F0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399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Sheet1!$A$2:$A$3</c:f>
              <c:strCache>
                <c:ptCount val="2"/>
                <c:pt idx="0">
                  <c:v>самопроизвольные роды</c:v>
                </c:pt>
                <c:pt idx="1">
                  <c:v>кесарево сечение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>
                  <c:v>4.0000000000000001E-3</c:v>
                </c:pt>
                <c:pt idx="1">
                  <c:v>0.996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799-42E3-801B-096BF2AD6F0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9">
          <a:noFill/>
        </a:ln>
      </c:spPr>
    </c:plotArea>
    <c:legend>
      <c:legendPos val="b"/>
      <c:legendEntry>
        <c:idx val="0"/>
        <c:txPr>
          <a:bodyPr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</c:legendEntry>
      <c:layout>
        <c:manualLayout>
          <c:xMode val="edge"/>
          <c:yMode val="edge"/>
          <c:x val="0.16190476190476191"/>
          <c:y val="0.79455104635640128"/>
          <c:w val="0.77043060030366994"/>
          <c:h val="0.18907422984747729"/>
        </c:manualLayout>
      </c:layout>
      <c:overlay val="0"/>
      <c:spPr>
        <a:noFill/>
        <a:ln w="3175">
          <a:solidFill>
            <a:schemeClr val="tx1"/>
          </a:solidFill>
          <a:prstDash val="solid"/>
        </a:ln>
      </c:spPr>
      <c:txPr>
        <a:bodyPr/>
        <a:lstStyle/>
        <a:p>
          <a:pPr>
            <a:defRPr sz="180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scene3d>
      <a:camera prst="orthographicFront"/>
      <a:lightRig rig="threePt" dir="t"/>
    </a:scene3d>
  </c:spPr>
  <c:txPr>
    <a:bodyPr/>
    <a:lstStyle/>
    <a:p>
      <a:pPr>
        <a:defRPr sz="18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hPercent val="25"/>
      <c:rotY val="18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2.4925693125538332E-2"/>
          <c:y val="2.3216572427475126E-2"/>
          <c:w val="0.96842696868361233"/>
          <c:h val="0.8966056461493507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легкая преэклампсия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  <a:scene3d>
              <a:camera prst="orthographicFront"/>
              <a:lightRig rig="threePt" dir="t"/>
            </a:scene3d>
            <a:sp3d prstMaterial="softEdge">
              <a:bevelT w="203200" h="203200"/>
              <a:bevelB w="203200" h="203200"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-4.4835524418318064E-3"/>
                  <c:y val="-3.4573052888435492E-2"/>
                </c:manualLayout>
              </c:layout>
              <c:tx>
                <c:rich>
                  <a:bodyPr/>
                  <a:lstStyle/>
                  <a:p>
                    <a:pPr>
                      <a:defRPr sz="1200" b="1" i="0" u="none" strike="noStrike" baseline="0">
                        <a:solidFill>
                          <a:srgbClr val="000000"/>
                        </a:solidFill>
                        <a:latin typeface="Arial Black" panose="020B0A04020102020204" pitchFamily="34" charset="0"/>
                        <a:ea typeface="Calibri"/>
                        <a:cs typeface="Calibri"/>
                      </a:defRPr>
                    </a:pPr>
                    <a:r>
                      <a:rPr lang="en-US" sz="1200" dirty="0" smtClean="0">
                        <a:latin typeface="Arial Black" panose="020B0A04020102020204" pitchFamily="34" charset="0"/>
                      </a:rPr>
                      <a:t>30,1%</a:t>
                    </a:r>
                    <a:endParaRPr lang="en-US" sz="1200" dirty="0">
                      <a:latin typeface="Arial Black" panose="020B0A04020102020204" pitchFamily="34" charset="0"/>
                    </a:endParaRPr>
                  </a:p>
                </c:rich>
              </c:tx>
              <c:spPr>
                <a:noFill/>
                <a:ln w="25400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A98-49FB-B214-41A2CA0858E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8.8961577174018756E-4"/>
                  <c:y val="-3.4217079934998028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Arial Black" panose="020B0A04020102020204" pitchFamily="34" charset="0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CA98-49FB-B214-41A2CA0858E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3047176772520892E-2"/>
                  <c:y val="-2.7580031833584651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Arial Black" panose="020B0A04020102020204" pitchFamily="34" charset="0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A98-49FB-B214-41A2CA0858EE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 Black" panose="020B0A04020102020204" pitchFamily="34" charset="0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2023 г.</c:v>
                </c:pt>
                <c:pt idx="1">
                  <c:v>2022 г.</c:v>
                </c:pt>
              </c:strCache>
            </c:strRef>
          </c:cat>
          <c:val>
            <c:numRef>
              <c:f>Sheet1!$B$2:$C$2</c:f>
              <c:numCache>
                <c:formatCode>0.0%</c:formatCode>
                <c:ptCount val="2"/>
                <c:pt idx="0" formatCode="0.00%">
                  <c:v>0.30099999999999999</c:v>
                </c:pt>
                <c:pt idx="1">
                  <c:v>0.69399999999999995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4-CA98-49FB-B214-41A2CA0858EE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тяжелая преэклампсия</c:v>
                </c:pt>
              </c:strCache>
            </c:strRef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  <a:scene3d>
              <a:camera prst="orthographicFront"/>
              <a:lightRig rig="threePt" dir="t"/>
            </a:scene3d>
            <a:sp3d prstMaterial="softEdge">
              <a:bevelT w="203200" h="203200"/>
              <a:bevelB w="203200" h="203200"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8.3928431820332722E-4"/>
                  <c:y val="-4.7465524345188928E-2"/>
                </c:manualLayout>
              </c:layout>
              <c:tx>
                <c:rich>
                  <a:bodyPr/>
                  <a:lstStyle/>
                  <a:p>
                    <a:pPr>
                      <a:defRPr sz="1200" b="1" i="0" u="none" strike="noStrike" baseline="0">
                        <a:solidFill>
                          <a:srgbClr val="000000"/>
                        </a:solidFill>
                        <a:latin typeface="Arial Black" panose="020B0A04020102020204" pitchFamily="34" charset="0"/>
                        <a:ea typeface="Calibri"/>
                        <a:cs typeface="Calibri"/>
                      </a:defRPr>
                    </a:pPr>
                    <a:r>
                      <a:rPr lang="en-US" sz="1200" dirty="0" smtClean="0">
                        <a:latin typeface="Arial Black" panose="020B0A04020102020204" pitchFamily="34" charset="0"/>
                      </a:rPr>
                      <a:t>15%</a:t>
                    </a:r>
                    <a:endParaRPr lang="en-US" sz="1200" dirty="0">
                      <a:latin typeface="Arial Black" panose="020B0A04020102020204" pitchFamily="34" charset="0"/>
                    </a:endParaRPr>
                  </a:p>
                </c:rich>
              </c:tx>
              <c:spPr>
                <a:noFill/>
                <a:ln w="25400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CA98-49FB-B214-41A2CA0858E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1330274002476971E-2"/>
                  <c:y val="-3.6252375545476702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Arial Black" panose="020B0A04020102020204" pitchFamily="34" charset="0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CA98-49FB-B214-41A2CA0858E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9496308889884313E-2"/>
                  <c:y val="-4.1495030579775272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Arial Black" panose="020B0A04020102020204" pitchFamily="34" charset="0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CA98-49FB-B214-41A2CA0858EE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 Black" panose="020B0A04020102020204" pitchFamily="34" charset="0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2023 г.</c:v>
                </c:pt>
                <c:pt idx="1">
                  <c:v>2022 г.</c:v>
                </c:pt>
              </c:strCache>
            </c:strRef>
          </c:cat>
          <c:val>
            <c:numRef>
              <c:f>Sheet1!$B$3:$C$3</c:f>
              <c:numCache>
                <c:formatCode>0.0%</c:formatCode>
                <c:ptCount val="2"/>
                <c:pt idx="0" formatCode="0.00%">
                  <c:v>0.15</c:v>
                </c:pt>
                <c:pt idx="1">
                  <c:v>0.30599999999999999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8-CA98-49FB-B214-41A2CA0858EE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эклампсия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  <a:scene3d>
              <a:camera prst="orthographicFront"/>
              <a:lightRig rig="threePt" dir="t"/>
            </a:scene3d>
            <a:sp3d prstMaterial="softEdge">
              <a:bevelT w="203200" h="203200"/>
              <a:bevelB w="203200" h="203200"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7.9735224892707388E-3"/>
                  <c:y val="-5.9161505924270712E-2"/>
                </c:manualLayout>
              </c:layout>
              <c:spPr>
                <a:noFill/>
                <a:ln w="25400">
                  <a:noFill/>
                </a:ln>
                <a:scene3d>
                  <a:camera prst="orthographicFront"/>
                  <a:lightRig rig="threePt" dir="t"/>
                </a:scene3d>
                <a:sp3d>
                  <a:bevelT w="203200"/>
                </a:sp3d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Arial Black" panose="020B0A04020102020204" pitchFamily="34" charset="0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CA98-49FB-B214-41A2CA0858E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1745737099170052E-2"/>
                  <c:y val="-5.9198142160077932E-2"/>
                </c:manualLayout>
              </c:layout>
              <c:spPr>
                <a:noFill/>
                <a:ln w="25400">
                  <a:noFill/>
                </a:ln>
                <a:scene3d>
                  <a:camera prst="orthographicFront"/>
                  <a:lightRig rig="threePt" dir="t"/>
                </a:scene3d>
                <a:sp3d>
                  <a:bevelT w="203200"/>
                </a:sp3d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Arial Black" panose="020B0A04020102020204" pitchFamily="34" charset="0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CA98-49FB-B214-41A2CA0858E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6.4156712766197499E-2"/>
                  <c:y val="-4.5125665591135622E-2"/>
                </c:manualLayout>
              </c:layout>
              <c:spPr>
                <a:noFill/>
                <a:ln w="25400">
                  <a:noFill/>
                </a:ln>
                <a:scene3d>
                  <a:camera prst="orthographicFront"/>
                  <a:lightRig rig="threePt" dir="t"/>
                </a:scene3d>
                <a:sp3d>
                  <a:bevelT w="203200"/>
                </a:sp3d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Arial Black" panose="020B0A04020102020204" pitchFamily="34" charset="0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CA98-49FB-B214-41A2CA0858EE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  <a:scene3d>
                <a:camera prst="orthographicFront"/>
                <a:lightRig rig="threePt" dir="t"/>
              </a:scene3d>
              <a:sp3d>
                <a:bevelT w="203200"/>
              </a:sp3d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 Black" panose="020B0A04020102020204" pitchFamily="34" charset="0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2023 г.</c:v>
                </c:pt>
                <c:pt idx="1">
                  <c:v>2022 г.</c:v>
                </c:pt>
              </c:strCache>
            </c:strRef>
          </c:cat>
          <c:val>
            <c:numRef>
              <c:f>Sheet1!$B$4:$C$4</c:f>
              <c:numCache>
                <c:formatCode>0.0%</c:formatCode>
                <c:ptCount val="2"/>
                <c:pt idx="0" formatCode="0%">
                  <c:v>0</c:v>
                </c:pt>
                <c:pt idx="1">
                  <c:v>0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C-CA98-49FB-B214-41A2CA0858E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box"/>
        <c:axId val="339772200"/>
        <c:axId val="339772984"/>
        <c:axId val="0"/>
      </c:bar3DChart>
      <c:catAx>
        <c:axId val="339772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 Black" panose="020B0A04020102020204" pitchFamily="34" charset="0"/>
                <a:ea typeface="Calibri"/>
                <a:cs typeface="Calibri"/>
              </a:defRPr>
            </a:pPr>
            <a:endParaRPr lang="ru-RU"/>
          </a:p>
        </c:txPr>
        <c:crossAx val="3397729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39772984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33977220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200">
                <a:latin typeface="Arial Black" panose="020B0A04020102020204" pitchFamily="34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200">
                <a:latin typeface="Arial Black" panose="020B0A04020102020204" pitchFamily="34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200">
                <a:latin typeface="Arial Black" panose="020B0A04020102020204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1.8397981985230155E-2"/>
          <c:y val="0.90163704497336872"/>
          <c:w val="0.95209035998096647"/>
          <c:h val="7.9308149340496542E-2"/>
        </c:manualLayout>
      </c:layout>
      <c:overlay val="0"/>
      <c:txPr>
        <a:bodyPr/>
        <a:lstStyle/>
        <a:p>
          <a:pPr>
            <a:defRPr sz="1200">
              <a:latin typeface="Arial Black" panose="020B0A040201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3175">
      <a:solidFill>
        <a:srgbClr val="000000"/>
      </a:solidFill>
      <a:prstDash val="solid"/>
    </a:ln>
  </c:spPr>
  <c:txPr>
    <a:bodyPr/>
    <a:lstStyle/>
    <a:p>
      <a:pPr>
        <a:defRPr sz="925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32248969203465"/>
          <c:y val="0"/>
          <c:w val="0.81768102563498923"/>
          <c:h val="1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9999FF"/>
            </a:solidFill>
            <a:ln w="17923">
              <a:solidFill>
                <a:srgbClr val="000000"/>
              </a:solidFill>
              <a:prstDash val="solid"/>
            </a:ln>
            <a:scene3d>
              <a:camera prst="orthographicFront"/>
              <a:lightRig rig="threePt" dir="t"/>
            </a:scene3d>
            <a:sp3d prstMaterial="metal">
              <a:bevelT w="203200" h="203200"/>
              <a:bevelB w="203200" h="203200"/>
              <a:contourClr>
                <a:srgbClr val="000000"/>
              </a:contourClr>
            </a:sp3d>
          </c:spPr>
          <c:explosion val="25"/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08EE-4ACA-9C6E-E8A58D9AF448}"/>
              </c:ext>
            </c:extLst>
          </c:dPt>
          <c:dPt>
            <c:idx val="1"/>
            <c:bubble3D val="0"/>
            <c:spPr>
              <a:solidFill>
                <a:srgbClr val="993366"/>
              </a:solidFill>
              <a:ln w="17923">
                <a:solidFill>
                  <a:srgbClr val="000000"/>
                </a:solidFill>
                <a:prstDash val="solid"/>
              </a:ln>
              <a:scene3d>
                <a:camera prst="orthographicFront"/>
                <a:lightRig rig="threePt" dir="t"/>
              </a:scene3d>
              <a:sp3d prstMaterial="metal">
                <a:bevelT w="203200" h="203200"/>
                <a:bevelB w="203200" h="2032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8EE-4ACA-9C6E-E8A58D9AF448}"/>
              </c:ext>
            </c:extLst>
          </c:dPt>
          <c:dLbls>
            <c:dLbl>
              <c:idx val="0"/>
              <c:layout>
                <c:manualLayout>
                  <c:x val="-3.9784758085436578E-2"/>
                  <c:y val="-0.1254991755898106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08EE-4ACA-9C6E-E8A58D9AF44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851722437847952E-3"/>
                  <c:y val="-0.111520165045918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8EE-4ACA-9C6E-E8A58D9AF44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35847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94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самостоятельные роды</c:v>
                </c:pt>
                <c:pt idx="1">
                  <c:v>кесарево  сечение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>
                  <c:v>0.45600000000000002</c:v>
                </c:pt>
                <c:pt idx="1">
                  <c:v>0.54400000000000004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8EE-4ACA-9C6E-E8A58D9AF44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solidFill>
          <a:srgbClr val="FFFFFF">
            <a:alpha val="0"/>
          </a:srgbClr>
        </a:solidFill>
        <a:ln w="35847">
          <a:noFill/>
        </a:ln>
      </c:spPr>
    </c:plotArea>
    <c:legend>
      <c:legendPos val="b"/>
      <c:layout>
        <c:manualLayout>
          <c:xMode val="edge"/>
          <c:yMode val="edge"/>
          <c:x val="9.6086700809105377E-2"/>
          <c:y val="0.86263736263736268"/>
          <c:w val="0.84735306360392559"/>
          <c:h val="0.12087912087912088"/>
        </c:manualLayout>
      </c:layout>
      <c:overlay val="0"/>
      <c:spPr>
        <a:noFill/>
        <a:ln w="4481">
          <a:solidFill>
            <a:schemeClr val="bg1"/>
          </a:solidFill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zero"/>
    <c:showDLblsOverMax val="0"/>
  </c:chart>
  <c:spPr>
    <a:noFill/>
    <a:ln w="4481">
      <a:solidFill>
        <a:schemeClr val="bg1"/>
      </a:solidFill>
      <a:prstDash val="solid"/>
    </a:ln>
  </c:spPr>
  <c:txPr>
    <a:bodyPr/>
    <a:lstStyle/>
    <a:p>
      <a:pPr>
        <a:defRPr sz="1129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hPercent val="23"/>
      <c:rotY val="20"/>
      <c:depthPercent val="100"/>
      <c:rAngAx val="1"/>
    </c:view3D>
    <c:floor>
      <c:thickness val="0"/>
      <c:spPr>
        <a:noFill/>
        <a:ln w="2540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3.0283226880636949E-2"/>
          <c:y val="0.12535913735208029"/>
          <c:w val="0.95326934874686009"/>
          <c:h val="0.6869287471493472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ВЗРП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 w="17087">
              <a:solidFill>
                <a:srgbClr val="000000"/>
              </a:solidFill>
              <a:prstDash val="solid"/>
            </a:ln>
            <a:scene3d>
              <a:camera prst="orthographicFront"/>
              <a:lightRig rig="threePt" dir="t"/>
            </a:scene3d>
            <a:sp3d prstMaterial="metal">
              <a:bevelT w="44450"/>
              <a:bevelB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7.1745069941870632E-2"/>
                  <c:y val="-0.14513135366281382"/>
                </c:manualLayout>
              </c:layout>
              <c:spPr>
                <a:noFill/>
                <a:ln w="34175">
                  <a:noFill/>
                </a:ln>
              </c:spPr>
              <c:txPr>
                <a:bodyPr/>
                <a:lstStyle/>
                <a:p>
                  <a:pPr>
                    <a:defRPr sz="1278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A97C-40AD-A40B-EC5E9CDC403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34175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78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Sheet1!$B$2:$B$2</c:f>
              <c:numCache>
                <c:formatCode>0.0%</c:formatCode>
                <c:ptCount val="1"/>
                <c:pt idx="0">
                  <c:v>5.8000000000000003E-2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97C-40AD-A40B-EC5E9CDC4030}"/>
            </c:ext>
          </c:extLst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ПОНРП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17087">
              <a:solidFill>
                <a:srgbClr val="000000"/>
              </a:solidFill>
              <a:prstDash val="solid"/>
            </a:ln>
            <a:scene3d>
              <a:camera prst="orthographicFront"/>
              <a:lightRig rig="threePt" dir="t"/>
            </a:scene3d>
            <a:sp3d prstMaterial="metal">
              <a:bevelT w="38100"/>
              <a:bevelB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4.8125716738077751E-2"/>
                  <c:y val="-0.20632294256718295"/>
                </c:manualLayout>
              </c:layout>
              <c:spPr>
                <a:noFill/>
                <a:ln w="34175">
                  <a:noFill/>
                </a:ln>
              </c:spPr>
              <c:txPr>
                <a:bodyPr/>
                <a:lstStyle/>
                <a:p>
                  <a:pPr>
                    <a:defRPr sz="1278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A97C-40AD-A40B-EC5E9CDC403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34175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78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Sheet1!$B$3:$B$3</c:f>
              <c:numCache>
                <c:formatCode>0.0%</c:formatCode>
                <c:ptCount val="1"/>
                <c:pt idx="0">
                  <c:v>1.9E-2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97C-40AD-A40B-EC5E9CDC4030}"/>
            </c:ext>
          </c:extLst>
        </c:ser>
        <c:ser>
          <c:idx val="3"/>
          <c:order val="2"/>
          <c:tx>
            <c:strRef>
              <c:f>Sheet1!$A$4</c:f>
              <c:strCache>
                <c:ptCount val="1"/>
                <c:pt idx="0">
                  <c:v>антенатальная гибель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 w="17087">
              <a:solidFill>
                <a:srgbClr val="000000"/>
              </a:solidFill>
              <a:prstDash val="solid"/>
            </a:ln>
            <a:scene3d>
              <a:camera prst="orthographicFront"/>
              <a:lightRig rig="threePt" dir="t"/>
            </a:scene3d>
            <a:sp3d prstMaterial="metal">
              <a:bevelT w="69850"/>
              <a:bevelB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7892578395015568E-2"/>
                  <c:y val="-0.11865297834418237"/>
                </c:manualLayout>
              </c:layout>
              <c:spPr>
                <a:noFill/>
                <a:ln w="34175">
                  <a:noFill/>
                </a:ln>
              </c:spPr>
              <c:txPr>
                <a:bodyPr/>
                <a:lstStyle/>
                <a:p>
                  <a:pPr>
                    <a:defRPr sz="1278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A97C-40AD-A40B-EC5E9CDC403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34175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78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Sheet1!$B$4:$B$4</c:f>
              <c:numCache>
                <c:formatCode>0.0%</c:formatCode>
                <c:ptCount val="1"/>
                <c:pt idx="0">
                  <c:v>1.9E-2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A97C-40AD-A40B-EC5E9CDC403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cylinder"/>
        <c:axId val="339777296"/>
        <c:axId val="339773376"/>
        <c:axId val="0"/>
      </c:bar3DChart>
      <c:catAx>
        <c:axId val="339777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4272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78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3397733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39773376"/>
        <c:scaling>
          <c:orientation val="minMax"/>
        </c:scaling>
        <c:delete val="1"/>
        <c:axPos val="l"/>
        <c:majorGridlines>
          <c:spPr>
            <a:ln w="4272">
              <a:noFill/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crossAx val="339777296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9.2309661798741297E-2"/>
          <c:y val="0.87614678899082565"/>
          <c:w val="0.83974353645649424"/>
          <c:h val="0.11009174311926606"/>
        </c:manualLayout>
      </c:layout>
      <c:overlay val="0"/>
      <c:spPr>
        <a:noFill/>
        <a:ln w="4272">
          <a:solidFill>
            <a:schemeClr val="bg1"/>
          </a:solidFill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4272">
      <a:noFill/>
      <a:prstDash val="solid"/>
    </a:ln>
  </c:spPr>
  <c:txPr>
    <a:bodyPr/>
    <a:lstStyle/>
    <a:p>
      <a:pPr>
        <a:defRPr sz="1278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25"/>
      <c:rotY val="20"/>
      <c:depthPercent val="100"/>
      <c:rAngAx val="1"/>
    </c:view3D>
    <c:floor>
      <c:thickness val="0"/>
      <c:spPr>
        <a:noFill/>
        <a:ln w="2540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1.2136361691201648E-2"/>
          <c:y val="0.10585074612016449"/>
          <c:w val="0.97006996747689145"/>
          <c:h val="0.8114369915138758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вакуум-экстрация</c:v>
                </c:pt>
              </c:strCache>
            </c:strRef>
          </c:tx>
          <c:spPr>
            <a:solidFill>
              <a:srgbClr val="CCECFF"/>
            </a:solidFill>
            <a:ln w="15775">
              <a:solidFill>
                <a:schemeClr val="accent1">
                  <a:lumMod val="50000"/>
                </a:schemeClr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 w="203200" h="203200"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3.111782727451276E-2"/>
                  <c:y val="-4.5225984147451458E-2"/>
                </c:manualLayout>
              </c:layout>
              <c:spPr>
                <a:noFill/>
                <a:ln w="3155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000000"/>
                      </a:solidFill>
                      <a:latin typeface="Arial Black" panose="020B0A04020102020204" pitchFamily="34" charset="0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009-466B-B01B-C4FDC323845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2828793214486361E-2"/>
                  <c:y val="-2.955760770631068E-2"/>
                </c:manualLayout>
              </c:layout>
              <c:spPr>
                <a:noFill/>
                <a:ln w="3155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000000"/>
                      </a:solidFill>
                      <a:latin typeface="Arial Black" panose="020B0A04020102020204" pitchFamily="34" charset="0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1009-466B-B01B-C4FDC323845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9955129786194199E-2"/>
                  <c:y val="-4.9469290427791315E-2"/>
                </c:manualLayout>
              </c:layout>
              <c:spPr>
                <a:noFill/>
                <a:ln w="3155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000000"/>
                      </a:solidFill>
                      <a:latin typeface="Arial Black" panose="020B0A04020102020204" pitchFamily="34" charset="0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1009-466B-B01B-C4FDC3238455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3155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Arial Black" panose="020B0A04020102020204" pitchFamily="34" charset="0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2022 г.</c:v>
                </c:pt>
                <c:pt idx="1">
                  <c:v>2023 г.</c:v>
                </c:pt>
              </c:strCache>
            </c:strRef>
          </c:cat>
          <c:val>
            <c:numRef>
              <c:f>Sheet1!$B$2:$C$2</c:f>
              <c:numCache>
                <c:formatCode>0.0%</c:formatCode>
                <c:ptCount val="2"/>
                <c:pt idx="0" formatCode="0.00%">
                  <c:v>8.0000000000000002E-3</c:v>
                </c:pt>
                <c:pt idx="1">
                  <c:v>8.0000000000000002E-3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3-1009-466B-B01B-C4FDC323845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box"/>
        <c:axId val="298268136"/>
        <c:axId val="298269312"/>
        <c:axId val="0"/>
      </c:bar3DChart>
      <c:catAx>
        <c:axId val="298268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944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 Black" panose="020B0A04020102020204" pitchFamily="34" charset="0"/>
                <a:ea typeface="Calibri"/>
                <a:cs typeface="Calibri"/>
              </a:defRPr>
            </a:pPr>
            <a:endParaRPr lang="ru-RU"/>
          </a:p>
        </c:txPr>
        <c:crossAx val="2982693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98269312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29826813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3944">
      <a:solidFill>
        <a:schemeClr val="bg1"/>
      </a:solidFill>
      <a:prstDash val="solid"/>
    </a:ln>
  </c:spPr>
  <c:txPr>
    <a:bodyPr/>
    <a:lstStyle/>
    <a:p>
      <a:pPr>
        <a:defRPr sz="1025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alpha val="0"/>
            </a:schemeClr>
          </a:gs>
          <a:gs pos="50000">
            <a:schemeClr val="phClr"/>
          </a:gs>
        </a:gsLst>
        <a:lin ang="5400000" scaled="0"/>
      </a:gradFill>
      <a:sp3d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870" cy="497680"/>
          </a:xfrm>
          <a:prstGeom prst="rect">
            <a:avLst/>
          </a:prstGeom>
        </p:spPr>
        <p:txBody>
          <a:bodyPr vert="horz" lIns="91257" tIns="45629" rIns="91257" bIns="4562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222" y="1"/>
            <a:ext cx="2945870" cy="497680"/>
          </a:xfrm>
          <a:prstGeom prst="rect">
            <a:avLst/>
          </a:prstGeom>
        </p:spPr>
        <p:txBody>
          <a:bodyPr vert="horz" lIns="91257" tIns="45629" rIns="91257" bIns="45629" rtlCol="0"/>
          <a:lstStyle>
            <a:lvl1pPr algn="r">
              <a:defRPr sz="1200"/>
            </a:lvl1pPr>
          </a:lstStyle>
          <a:p>
            <a:fld id="{AE6560BE-4497-45BE-94AD-2EAD2043A39D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2134"/>
            <a:ext cx="2945870" cy="497680"/>
          </a:xfrm>
          <a:prstGeom prst="rect">
            <a:avLst/>
          </a:prstGeom>
        </p:spPr>
        <p:txBody>
          <a:bodyPr vert="horz" lIns="91257" tIns="45629" rIns="91257" bIns="4562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222" y="9432134"/>
            <a:ext cx="2945870" cy="497680"/>
          </a:xfrm>
          <a:prstGeom prst="rect">
            <a:avLst/>
          </a:prstGeom>
        </p:spPr>
        <p:txBody>
          <a:bodyPr vert="horz" lIns="91257" tIns="45629" rIns="91257" bIns="45629" rtlCol="0" anchor="b"/>
          <a:lstStyle>
            <a:lvl1pPr algn="r">
              <a:defRPr sz="1200"/>
            </a:lvl1pPr>
          </a:lstStyle>
          <a:p>
            <a:fld id="{3FB5EACC-D0C3-4B5E-9F64-9888AF6CF6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56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45659" cy="496490"/>
          </a:xfrm>
          <a:prstGeom prst="rect">
            <a:avLst/>
          </a:prstGeom>
        </p:spPr>
        <p:txBody>
          <a:bodyPr vert="horz" lIns="91257" tIns="45629" rIns="91257" bIns="4562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6" y="2"/>
            <a:ext cx="2945659" cy="496490"/>
          </a:xfrm>
          <a:prstGeom prst="rect">
            <a:avLst/>
          </a:prstGeom>
        </p:spPr>
        <p:txBody>
          <a:bodyPr vert="horz" lIns="91257" tIns="45629" rIns="91257" bIns="45629" rtlCol="0"/>
          <a:lstStyle>
            <a:lvl1pPr algn="r">
              <a:defRPr sz="1200"/>
            </a:lvl1pPr>
          </a:lstStyle>
          <a:p>
            <a:fld id="{49183E1D-EFF2-4438-876E-EA88523E4724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57" tIns="45629" rIns="91257" bIns="4562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6662"/>
            <a:ext cx="5438140" cy="4468417"/>
          </a:xfrm>
          <a:prstGeom prst="rect">
            <a:avLst/>
          </a:prstGeom>
        </p:spPr>
        <p:txBody>
          <a:bodyPr vert="horz" lIns="91257" tIns="45629" rIns="91257" bIns="45629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431601"/>
            <a:ext cx="2945659" cy="496490"/>
          </a:xfrm>
          <a:prstGeom prst="rect">
            <a:avLst/>
          </a:prstGeom>
        </p:spPr>
        <p:txBody>
          <a:bodyPr vert="horz" lIns="91257" tIns="45629" rIns="91257" bIns="4562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6" y="9431601"/>
            <a:ext cx="2945659" cy="496490"/>
          </a:xfrm>
          <a:prstGeom prst="rect">
            <a:avLst/>
          </a:prstGeom>
        </p:spPr>
        <p:txBody>
          <a:bodyPr vert="horz" lIns="91257" tIns="45629" rIns="91257" bIns="45629" rtlCol="0" anchor="b"/>
          <a:lstStyle>
            <a:lvl1pPr algn="r">
              <a:defRPr sz="1200"/>
            </a:lvl1pPr>
          </a:lstStyle>
          <a:p>
            <a:fld id="{E37A2C3D-6217-48B2-9757-F56877F26C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0482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A2C3D-6217-48B2-9757-F56877F26C95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33981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1185C-0D7E-4CC9-BF70-24F760FFBA24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64791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1185C-0D7E-4CC9-BF70-24F760FFBA24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66661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1185C-0D7E-4CC9-BF70-24F760FFBA24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32977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1185C-0D7E-4CC9-BF70-24F760FFBA24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78203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1185C-0D7E-4CC9-BF70-24F760FFBA24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8405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1185C-0D7E-4CC9-BF70-24F760FFBA24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1891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1185C-0D7E-4CC9-BF70-24F760FFBA24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77117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1185C-0D7E-4CC9-BF70-24F760FFBA24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0425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Aft>
                <a:spcPts val="0"/>
              </a:spcAft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1185C-0D7E-4CC9-BF70-24F760FFBA24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1306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1185C-0D7E-4CC9-BF70-24F760FFBA24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5707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A2C3D-6217-48B2-9757-F56877F26C9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1374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1185C-0D7E-4CC9-BF70-24F760FFBA24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44027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1185C-0D7E-4CC9-BF70-24F760FFBA24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2325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1185C-0D7E-4CC9-BF70-24F760FFBA24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0023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A2C3D-6217-48B2-9757-F56877F26C95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9084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1363" indent="-284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141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861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581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5455131-4CEC-422F-8F12-09E026C36A95}" type="slidenum">
              <a:rPr lang="ru-RU" altLang="ru-RU" smtClean="0"/>
              <a:pPr eaLnBrk="1" hangingPunct="1">
                <a:spcBef>
                  <a:spcPct val="0"/>
                </a:spcBef>
              </a:pPr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897489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A2C3D-6217-48B2-9757-F56877F26C95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4922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Aft>
                <a:spcPts val="0"/>
              </a:spcAft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1185C-0D7E-4CC9-BF70-24F760FFBA2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5824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49580" algn="just">
              <a:spcAft>
                <a:spcPts val="0"/>
              </a:spcAft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1185C-0D7E-4CC9-BF70-24F760FFBA2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6403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1185C-0D7E-4CC9-BF70-24F760FFBA2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69676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1185C-0D7E-4CC9-BF70-24F760FFBA24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61456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1185C-0D7E-4CC9-BF70-24F760FFBA24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3333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D06D336-0330-4938-BC5D-BABDCB86EE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A4FF612C-CFE9-40D0-A8B1-D4BE963648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2350DCC-686D-411F-8A62-48EC2C836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A63295F-00DE-42A2-90AD-715FD3C19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1AB0B8D-B89F-4719-A824-180B29792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C1813522-1263-4B08-BDC7-A9C90BBB44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5" t="13841" r="35213" b="2171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168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3EEE836-3EBA-454D-B0AA-1E0065A9A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22BB5B06-AA47-42A3-83EE-03E2A32091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0548DA2-8522-46CB-90C3-ACC435DEB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16B3B91-0FAE-4762-83F2-1E8DEFB41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C260A41-EF1D-47B7-8FE9-AFE0D61D1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727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DC917C1C-F00E-41C9-A717-F9382E64CC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C96040F0-F2B4-4C48-82CC-0B78B7C412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D58BDC1-A193-4B22-B4C8-9E7E83BC5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D6C3628-29AA-488F-8D6E-D9F06FA9B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41396B6-0A4D-4EAF-B9D5-ABB37E257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93219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0104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676400" y="1981200"/>
            <a:ext cx="70104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ECDF277-1BC5-449A-BD6F-9AED84B4BCC3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697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2237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0104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1676400" y="1981200"/>
            <a:ext cx="70104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46D0216-7D0E-4E1B-A535-7BCF721D78C6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8039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 блоков содержимого со знач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23">
            <a:extLst>
              <a:ext uri="{FF2B5EF4-FFF2-40B4-BE49-F238E27FC236}">
                <a16:creationId xmlns:a16="http://schemas.microsoft.com/office/drawing/2014/main" xmlns="" id="{E6622698-E93D-4214-8C21-38DBE58C2E3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35000" y="179109"/>
            <a:ext cx="8874000" cy="6513922"/>
          </a:xfrm>
          <a:custGeom>
            <a:avLst/>
            <a:gdLst>
              <a:gd name="connsiteX0" fmla="*/ 0 w 11832000"/>
              <a:gd name="connsiteY0" fmla="*/ 0 h 6513922"/>
              <a:gd name="connsiteX1" fmla="*/ 8412000 w 11832000"/>
              <a:gd name="connsiteY1" fmla="*/ 0 h 6513922"/>
              <a:gd name="connsiteX2" fmla="*/ 8412000 w 11832000"/>
              <a:gd name="connsiteY2" fmla="*/ 891 h 6513922"/>
              <a:gd name="connsiteX3" fmla="*/ 11832000 w 11832000"/>
              <a:gd name="connsiteY3" fmla="*/ 891 h 6513922"/>
              <a:gd name="connsiteX4" fmla="*/ 11832000 w 11832000"/>
              <a:gd name="connsiteY4" fmla="*/ 6498891 h 6513922"/>
              <a:gd name="connsiteX5" fmla="*/ 8412000 w 11832000"/>
              <a:gd name="connsiteY5" fmla="*/ 6498891 h 6513922"/>
              <a:gd name="connsiteX6" fmla="*/ 8412000 w 11832000"/>
              <a:gd name="connsiteY6" fmla="*/ 6513922 h 6513922"/>
              <a:gd name="connsiteX7" fmla="*/ 0 w 11832000"/>
              <a:gd name="connsiteY7" fmla="*/ 6513922 h 6513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32000" h="6513922">
                <a:moveTo>
                  <a:pt x="0" y="0"/>
                </a:moveTo>
                <a:lnTo>
                  <a:pt x="8412000" y="0"/>
                </a:lnTo>
                <a:lnTo>
                  <a:pt x="8412000" y="891"/>
                </a:lnTo>
                <a:lnTo>
                  <a:pt x="11832000" y="891"/>
                </a:lnTo>
                <a:lnTo>
                  <a:pt x="11832000" y="6498891"/>
                </a:lnTo>
                <a:lnTo>
                  <a:pt x="8412000" y="6498891"/>
                </a:lnTo>
                <a:lnTo>
                  <a:pt x="8412000" y="6513922"/>
                </a:lnTo>
                <a:lnTo>
                  <a:pt x="0" y="6513922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</p:spPr>
        <p:txBody>
          <a:bodyPr wrap="square" lIns="0" tIns="1224000" rIns="0" rtlCol="0"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900" i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Перетащите сюда </a:t>
            </a:r>
            <a:br>
              <a:rPr lang="ru-RU" noProof="0"/>
            </a:br>
            <a:r>
              <a:rPr lang="ru-RU" noProof="0"/>
              <a:t>свою фоновую фотографию</a:t>
            </a:r>
          </a:p>
        </p:txBody>
      </p:sp>
      <p:sp>
        <p:nvSpPr>
          <p:cNvPr id="9" name="Полилиния: фигура 8">
            <a:extLst>
              <a:ext uri="{FF2B5EF4-FFF2-40B4-BE49-F238E27FC236}">
                <a16:creationId xmlns:a16="http://schemas.microsoft.com/office/drawing/2014/main" xmlns="" id="{1706BC54-FE11-4237-96CC-8DA267DB5D7C}"/>
              </a:ext>
            </a:extLst>
          </p:cNvPr>
          <p:cNvSpPr/>
          <p:nvPr userDrawn="1"/>
        </p:nvSpPr>
        <p:spPr>
          <a:xfrm rot="5400000">
            <a:off x="4365000" y="2079000"/>
            <a:ext cx="6858000" cy="2700000"/>
          </a:xfrm>
          <a:custGeom>
            <a:avLst/>
            <a:gdLst>
              <a:gd name="connsiteX0" fmla="*/ 0 w 6858000"/>
              <a:gd name="connsiteY0" fmla="*/ 3600000 h 3600000"/>
              <a:gd name="connsiteX1" fmla="*/ 0 w 6858000"/>
              <a:gd name="connsiteY1" fmla="*/ 0 h 3600000"/>
              <a:gd name="connsiteX2" fmla="*/ 0 w 6858000"/>
              <a:gd name="connsiteY2" fmla="*/ 0 h 3600000"/>
              <a:gd name="connsiteX3" fmla="*/ 180000 w 6858000"/>
              <a:gd name="connsiteY3" fmla="*/ 0 h 3600000"/>
              <a:gd name="connsiteX4" fmla="*/ 6678000 w 6858000"/>
              <a:gd name="connsiteY4" fmla="*/ 0 h 3600000"/>
              <a:gd name="connsiteX5" fmla="*/ 6858000 w 6858000"/>
              <a:gd name="connsiteY5" fmla="*/ 0 h 3600000"/>
              <a:gd name="connsiteX6" fmla="*/ 6858000 w 6858000"/>
              <a:gd name="connsiteY6" fmla="*/ 180000 h 3600000"/>
              <a:gd name="connsiteX7" fmla="*/ 6858000 w 6858000"/>
              <a:gd name="connsiteY7" fmla="*/ 3600000 h 3600000"/>
              <a:gd name="connsiteX8" fmla="*/ 6678000 w 6858000"/>
              <a:gd name="connsiteY8" fmla="*/ 3600000 h 3600000"/>
              <a:gd name="connsiteX9" fmla="*/ 6678000 w 6858000"/>
              <a:gd name="connsiteY9" fmla="*/ 180000 h 3600000"/>
              <a:gd name="connsiteX10" fmla="*/ 180000 w 6858000"/>
              <a:gd name="connsiteY10" fmla="*/ 180000 h 3600000"/>
              <a:gd name="connsiteX11" fmla="*/ 180000 w 6858000"/>
              <a:gd name="connsiteY11" fmla="*/ 360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3600000">
                <a:moveTo>
                  <a:pt x="0" y="3600000"/>
                </a:moveTo>
                <a:lnTo>
                  <a:pt x="0" y="0"/>
                </a:lnTo>
                <a:lnTo>
                  <a:pt x="0" y="0"/>
                </a:lnTo>
                <a:lnTo>
                  <a:pt x="180000" y="0"/>
                </a:lnTo>
                <a:lnTo>
                  <a:pt x="6678000" y="0"/>
                </a:lnTo>
                <a:lnTo>
                  <a:pt x="6858000" y="0"/>
                </a:lnTo>
                <a:lnTo>
                  <a:pt x="6858000" y="180000"/>
                </a:lnTo>
                <a:lnTo>
                  <a:pt x="6858000" y="3600000"/>
                </a:lnTo>
                <a:lnTo>
                  <a:pt x="6678000" y="3600000"/>
                </a:lnTo>
                <a:lnTo>
                  <a:pt x="6678000" y="180000"/>
                </a:lnTo>
                <a:lnTo>
                  <a:pt x="180000" y="180000"/>
                </a:lnTo>
                <a:lnTo>
                  <a:pt x="180000" y="3600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F797B74-E645-46F4-8F77-49AF7F0D4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000" y="808186"/>
            <a:ext cx="5670000" cy="370166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xmlns="" id="{A557D1A2-E2DD-4CD8-B7DB-2864D4A97E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8" name="Номер слайда 7">
            <a:extLst>
              <a:ext uri="{FF2B5EF4-FFF2-40B4-BE49-F238E27FC236}">
                <a16:creationId xmlns:a16="http://schemas.microsoft.com/office/drawing/2014/main" xmlns="" id="{86B08B7A-4219-4973-8C9B-BF5BCC644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C430C70C-09F9-40EE-9A89-ED9A5DCFD9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02936" y="2186444"/>
            <a:ext cx="2109212" cy="1242556"/>
          </a:xfrm>
        </p:spPr>
        <p:txBody>
          <a:bodyPr rtlCol="0"/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200025" indent="0">
              <a:buNone/>
              <a:defRPr>
                <a:solidFill>
                  <a:schemeClr val="bg1"/>
                </a:solidFill>
              </a:defRPr>
            </a:lvl2pPr>
            <a:lvl3pPr marL="335756" indent="0">
              <a:buNone/>
              <a:defRPr>
                <a:solidFill>
                  <a:schemeClr val="bg1"/>
                </a:solidFill>
              </a:defRPr>
            </a:lvl3pPr>
            <a:lvl4pPr marL="471488" indent="0">
              <a:buNone/>
              <a:defRPr>
                <a:solidFill>
                  <a:schemeClr val="bg1"/>
                </a:solidFill>
              </a:defRPr>
            </a:lvl4pPr>
            <a:lvl5pPr marL="607219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Описание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xmlns="" id="{278D9ACA-AB64-4D04-A5E0-23AC8B81EC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2936" y="1775806"/>
            <a:ext cx="2109212" cy="297888"/>
          </a:xfrm>
        </p:spPr>
        <p:txBody>
          <a:bodyPr rtlCol="0"/>
          <a:lstStyle>
            <a:lvl1pPr marL="0" indent="0">
              <a:buNone/>
              <a:defRPr sz="1350" b="0" cap="none" baseline="0">
                <a:solidFill>
                  <a:schemeClr val="accent1"/>
                </a:solidFill>
                <a:latin typeface="+mj-lt"/>
              </a:defRPr>
            </a:lvl1pPr>
            <a:lvl2pPr marL="200025" indent="0">
              <a:buNone/>
              <a:defRPr>
                <a:solidFill>
                  <a:schemeClr val="bg1"/>
                </a:solidFill>
              </a:defRPr>
            </a:lvl2pPr>
            <a:lvl3pPr marL="335756" indent="0">
              <a:buNone/>
              <a:defRPr>
                <a:solidFill>
                  <a:schemeClr val="bg1"/>
                </a:solidFill>
              </a:defRPr>
            </a:lvl3pPr>
            <a:lvl4pPr marL="471488" indent="0">
              <a:buNone/>
              <a:defRPr>
                <a:solidFill>
                  <a:schemeClr val="bg1"/>
                </a:solidFill>
              </a:defRPr>
            </a:lvl4pPr>
            <a:lvl5pPr marL="607219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Верхний колонтитул</a:t>
            </a:r>
          </a:p>
        </p:txBody>
      </p:sp>
      <p:sp>
        <p:nvSpPr>
          <p:cNvPr id="15" name="Текст 4">
            <a:extLst>
              <a:ext uri="{FF2B5EF4-FFF2-40B4-BE49-F238E27FC236}">
                <a16:creationId xmlns:a16="http://schemas.microsoft.com/office/drawing/2014/main" xmlns="" id="{F3B4EB62-0A18-46F9-98F0-E8FC5EBAF37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73468" y="2186444"/>
            <a:ext cx="2109212" cy="1242556"/>
          </a:xfrm>
        </p:spPr>
        <p:txBody>
          <a:bodyPr rtlCol="0"/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200025" indent="0">
              <a:buNone/>
              <a:defRPr>
                <a:solidFill>
                  <a:schemeClr val="bg1"/>
                </a:solidFill>
              </a:defRPr>
            </a:lvl2pPr>
            <a:lvl3pPr marL="335756" indent="0">
              <a:buNone/>
              <a:defRPr>
                <a:solidFill>
                  <a:schemeClr val="bg1"/>
                </a:solidFill>
              </a:defRPr>
            </a:lvl3pPr>
            <a:lvl4pPr marL="471488" indent="0">
              <a:buNone/>
              <a:defRPr>
                <a:solidFill>
                  <a:schemeClr val="bg1"/>
                </a:solidFill>
              </a:defRPr>
            </a:lvl4pPr>
            <a:lvl5pPr marL="607219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Описание</a:t>
            </a:r>
          </a:p>
        </p:txBody>
      </p:sp>
      <p:sp>
        <p:nvSpPr>
          <p:cNvPr id="16" name="Текст 12">
            <a:extLst>
              <a:ext uri="{FF2B5EF4-FFF2-40B4-BE49-F238E27FC236}">
                <a16:creationId xmlns:a16="http://schemas.microsoft.com/office/drawing/2014/main" xmlns="" id="{A3B2D4DF-9952-49C7-B850-559AD0DF27D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73468" y="1775806"/>
            <a:ext cx="2109212" cy="297888"/>
          </a:xfrm>
        </p:spPr>
        <p:txBody>
          <a:bodyPr rtlCol="0"/>
          <a:lstStyle>
            <a:lvl1pPr marL="0" indent="0">
              <a:buNone/>
              <a:defRPr sz="1350" b="0" cap="none" baseline="0">
                <a:solidFill>
                  <a:schemeClr val="accent1"/>
                </a:solidFill>
                <a:latin typeface="+mj-lt"/>
              </a:defRPr>
            </a:lvl1pPr>
            <a:lvl2pPr marL="200025" indent="0">
              <a:buNone/>
              <a:defRPr>
                <a:solidFill>
                  <a:schemeClr val="bg1"/>
                </a:solidFill>
              </a:defRPr>
            </a:lvl2pPr>
            <a:lvl3pPr marL="335756" indent="0">
              <a:buNone/>
              <a:defRPr>
                <a:solidFill>
                  <a:schemeClr val="bg1"/>
                </a:solidFill>
              </a:defRPr>
            </a:lvl3pPr>
            <a:lvl4pPr marL="471488" indent="0">
              <a:buNone/>
              <a:defRPr>
                <a:solidFill>
                  <a:schemeClr val="bg1"/>
                </a:solidFill>
              </a:defRPr>
            </a:lvl4pPr>
            <a:lvl5pPr marL="607219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Верхний колонтитул</a:t>
            </a:r>
          </a:p>
        </p:txBody>
      </p:sp>
      <p:sp>
        <p:nvSpPr>
          <p:cNvPr id="17" name="Текст 4">
            <a:extLst>
              <a:ext uri="{FF2B5EF4-FFF2-40B4-BE49-F238E27FC236}">
                <a16:creationId xmlns:a16="http://schemas.microsoft.com/office/drawing/2014/main" xmlns="" id="{BCE373B8-7ADE-4DC4-9900-59147BFA16E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44000" y="2186444"/>
            <a:ext cx="2109212" cy="1242556"/>
          </a:xfrm>
        </p:spPr>
        <p:txBody>
          <a:bodyPr rtlCol="0"/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200025" indent="0">
              <a:buNone/>
              <a:defRPr>
                <a:solidFill>
                  <a:schemeClr val="bg1"/>
                </a:solidFill>
              </a:defRPr>
            </a:lvl2pPr>
            <a:lvl3pPr marL="335756" indent="0">
              <a:buNone/>
              <a:defRPr>
                <a:solidFill>
                  <a:schemeClr val="bg1"/>
                </a:solidFill>
              </a:defRPr>
            </a:lvl3pPr>
            <a:lvl4pPr marL="471488" indent="0">
              <a:buNone/>
              <a:defRPr>
                <a:solidFill>
                  <a:schemeClr val="bg1"/>
                </a:solidFill>
              </a:defRPr>
            </a:lvl4pPr>
            <a:lvl5pPr marL="607219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Описание</a:t>
            </a:r>
          </a:p>
        </p:txBody>
      </p:sp>
      <p:sp>
        <p:nvSpPr>
          <p:cNvPr id="18" name="Текст 12">
            <a:extLst>
              <a:ext uri="{FF2B5EF4-FFF2-40B4-BE49-F238E27FC236}">
                <a16:creationId xmlns:a16="http://schemas.microsoft.com/office/drawing/2014/main" xmlns="" id="{28F027FF-E9AF-4E49-AC44-48D21AD761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44000" y="1775806"/>
            <a:ext cx="2109212" cy="297888"/>
          </a:xfrm>
        </p:spPr>
        <p:txBody>
          <a:bodyPr rtlCol="0"/>
          <a:lstStyle>
            <a:lvl1pPr marL="0" indent="0">
              <a:buNone/>
              <a:defRPr sz="1350" b="0" cap="none" baseline="0">
                <a:solidFill>
                  <a:schemeClr val="accent1"/>
                </a:solidFill>
                <a:latin typeface="+mj-lt"/>
              </a:defRPr>
            </a:lvl1pPr>
            <a:lvl2pPr marL="200025" indent="0">
              <a:buNone/>
              <a:defRPr>
                <a:solidFill>
                  <a:schemeClr val="bg1"/>
                </a:solidFill>
              </a:defRPr>
            </a:lvl2pPr>
            <a:lvl3pPr marL="335756" indent="0">
              <a:buNone/>
              <a:defRPr>
                <a:solidFill>
                  <a:schemeClr val="bg1"/>
                </a:solidFill>
              </a:defRPr>
            </a:lvl3pPr>
            <a:lvl4pPr marL="471488" indent="0">
              <a:buNone/>
              <a:defRPr>
                <a:solidFill>
                  <a:schemeClr val="bg1"/>
                </a:solidFill>
              </a:defRPr>
            </a:lvl4pPr>
            <a:lvl5pPr marL="607219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Верхний колонтитул</a:t>
            </a:r>
          </a:p>
        </p:txBody>
      </p:sp>
      <p:sp>
        <p:nvSpPr>
          <p:cNvPr id="19" name="Текст 4">
            <a:extLst>
              <a:ext uri="{FF2B5EF4-FFF2-40B4-BE49-F238E27FC236}">
                <a16:creationId xmlns:a16="http://schemas.microsoft.com/office/drawing/2014/main" xmlns="" id="{3E6D854C-C76F-49BA-9E74-F438CA8EA9E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102936" y="4335857"/>
            <a:ext cx="2109212" cy="1242556"/>
          </a:xfrm>
        </p:spPr>
        <p:txBody>
          <a:bodyPr rtlCol="0"/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200025" indent="0">
              <a:buNone/>
              <a:defRPr>
                <a:solidFill>
                  <a:schemeClr val="bg1"/>
                </a:solidFill>
              </a:defRPr>
            </a:lvl2pPr>
            <a:lvl3pPr marL="335756" indent="0">
              <a:buNone/>
              <a:defRPr>
                <a:solidFill>
                  <a:schemeClr val="bg1"/>
                </a:solidFill>
              </a:defRPr>
            </a:lvl3pPr>
            <a:lvl4pPr marL="471488" indent="0">
              <a:buNone/>
              <a:defRPr>
                <a:solidFill>
                  <a:schemeClr val="bg1"/>
                </a:solidFill>
              </a:defRPr>
            </a:lvl4pPr>
            <a:lvl5pPr marL="607219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Описание</a:t>
            </a:r>
          </a:p>
        </p:txBody>
      </p:sp>
      <p:sp>
        <p:nvSpPr>
          <p:cNvPr id="20" name="Текст 12">
            <a:extLst>
              <a:ext uri="{FF2B5EF4-FFF2-40B4-BE49-F238E27FC236}">
                <a16:creationId xmlns:a16="http://schemas.microsoft.com/office/drawing/2014/main" xmlns="" id="{AD447D7D-C1F4-4AD4-AE22-EB8E7F1C419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02936" y="3925219"/>
            <a:ext cx="2109212" cy="297888"/>
          </a:xfrm>
        </p:spPr>
        <p:txBody>
          <a:bodyPr rtlCol="0"/>
          <a:lstStyle>
            <a:lvl1pPr marL="0" indent="0">
              <a:buNone/>
              <a:defRPr sz="1350" b="0" cap="none" baseline="0">
                <a:solidFill>
                  <a:schemeClr val="accent1"/>
                </a:solidFill>
                <a:latin typeface="+mj-lt"/>
              </a:defRPr>
            </a:lvl1pPr>
            <a:lvl2pPr marL="200025" indent="0">
              <a:buNone/>
              <a:defRPr>
                <a:solidFill>
                  <a:schemeClr val="bg1"/>
                </a:solidFill>
              </a:defRPr>
            </a:lvl2pPr>
            <a:lvl3pPr marL="335756" indent="0">
              <a:buNone/>
              <a:defRPr>
                <a:solidFill>
                  <a:schemeClr val="bg1"/>
                </a:solidFill>
              </a:defRPr>
            </a:lvl3pPr>
            <a:lvl4pPr marL="471488" indent="0">
              <a:buNone/>
              <a:defRPr>
                <a:solidFill>
                  <a:schemeClr val="bg1"/>
                </a:solidFill>
              </a:defRPr>
            </a:lvl4pPr>
            <a:lvl5pPr marL="607219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Верхний колонтитул</a:t>
            </a:r>
          </a:p>
        </p:txBody>
      </p:sp>
      <p:sp>
        <p:nvSpPr>
          <p:cNvPr id="21" name="Текст 4">
            <a:extLst>
              <a:ext uri="{FF2B5EF4-FFF2-40B4-BE49-F238E27FC236}">
                <a16:creationId xmlns:a16="http://schemas.microsoft.com/office/drawing/2014/main" xmlns="" id="{849DF703-38D0-4214-9432-83570E10EFE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73468" y="4335857"/>
            <a:ext cx="2109212" cy="1242556"/>
          </a:xfrm>
        </p:spPr>
        <p:txBody>
          <a:bodyPr rtlCol="0"/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200025" indent="0">
              <a:buNone/>
              <a:defRPr>
                <a:solidFill>
                  <a:schemeClr val="bg1"/>
                </a:solidFill>
              </a:defRPr>
            </a:lvl2pPr>
            <a:lvl3pPr marL="335756" indent="0">
              <a:buNone/>
              <a:defRPr>
                <a:solidFill>
                  <a:schemeClr val="bg1"/>
                </a:solidFill>
              </a:defRPr>
            </a:lvl3pPr>
            <a:lvl4pPr marL="471488" indent="0">
              <a:buNone/>
              <a:defRPr>
                <a:solidFill>
                  <a:schemeClr val="bg1"/>
                </a:solidFill>
              </a:defRPr>
            </a:lvl4pPr>
            <a:lvl5pPr marL="607219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Описание</a:t>
            </a:r>
          </a:p>
        </p:txBody>
      </p:sp>
      <p:sp>
        <p:nvSpPr>
          <p:cNvPr id="22" name="Текст 12">
            <a:extLst>
              <a:ext uri="{FF2B5EF4-FFF2-40B4-BE49-F238E27FC236}">
                <a16:creationId xmlns:a16="http://schemas.microsoft.com/office/drawing/2014/main" xmlns="" id="{F9EB6572-1A9F-4672-8E42-A4E15451CA2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3468" y="3925219"/>
            <a:ext cx="2109212" cy="297888"/>
          </a:xfrm>
        </p:spPr>
        <p:txBody>
          <a:bodyPr rtlCol="0"/>
          <a:lstStyle>
            <a:lvl1pPr marL="0" indent="0">
              <a:buNone/>
              <a:defRPr sz="1350" b="0" cap="none" baseline="0">
                <a:solidFill>
                  <a:schemeClr val="accent1"/>
                </a:solidFill>
                <a:latin typeface="+mj-lt"/>
              </a:defRPr>
            </a:lvl1pPr>
            <a:lvl2pPr marL="200025" indent="0">
              <a:buNone/>
              <a:defRPr>
                <a:solidFill>
                  <a:schemeClr val="bg1"/>
                </a:solidFill>
              </a:defRPr>
            </a:lvl2pPr>
            <a:lvl3pPr marL="335756" indent="0">
              <a:buNone/>
              <a:defRPr>
                <a:solidFill>
                  <a:schemeClr val="bg1"/>
                </a:solidFill>
              </a:defRPr>
            </a:lvl3pPr>
            <a:lvl4pPr marL="471488" indent="0">
              <a:buNone/>
              <a:defRPr>
                <a:solidFill>
                  <a:schemeClr val="bg1"/>
                </a:solidFill>
              </a:defRPr>
            </a:lvl4pPr>
            <a:lvl5pPr marL="607219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Верхний колонтитул</a:t>
            </a:r>
          </a:p>
        </p:txBody>
      </p:sp>
      <p:sp>
        <p:nvSpPr>
          <p:cNvPr id="23" name="Текст 4">
            <a:extLst>
              <a:ext uri="{FF2B5EF4-FFF2-40B4-BE49-F238E27FC236}">
                <a16:creationId xmlns:a16="http://schemas.microsoft.com/office/drawing/2014/main" xmlns="" id="{0740EB70-455C-47FF-9A9A-0D78D202ED0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44000" y="4335857"/>
            <a:ext cx="2109212" cy="1242556"/>
          </a:xfrm>
        </p:spPr>
        <p:txBody>
          <a:bodyPr rtlCol="0"/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200025" indent="0">
              <a:buNone/>
              <a:defRPr>
                <a:solidFill>
                  <a:schemeClr val="bg1"/>
                </a:solidFill>
              </a:defRPr>
            </a:lvl2pPr>
            <a:lvl3pPr marL="335756" indent="0">
              <a:buNone/>
              <a:defRPr>
                <a:solidFill>
                  <a:schemeClr val="bg1"/>
                </a:solidFill>
              </a:defRPr>
            </a:lvl3pPr>
            <a:lvl4pPr marL="471488" indent="0">
              <a:buNone/>
              <a:defRPr>
                <a:solidFill>
                  <a:schemeClr val="bg1"/>
                </a:solidFill>
              </a:defRPr>
            </a:lvl4pPr>
            <a:lvl5pPr marL="607219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Описание</a:t>
            </a:r>
          </a:p>
        </p:txBody>
      </p:sp>
      <p:sp>
        <p:nvSpPr>
          <p:cNvPr id="24" name="Текст 12">
            <a:extLst>
              <a:ext uri="{FF2B5EF4-FFF2-40B4-BE49-F238E27FC236}">
                <a16:creationId xmlns:a16="http://schemas.microsoft.com/office/drawing/2014/main" xmlns="" id="{CD9A5773-4F50-4631-9B7A-0A2D83E5DC2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44000" y="3925219"/>
            <a:ext cx="2109212" cy="297888"/>
          </a:xfrm>
        </p:spPr>
        <p:txBody>
          <a:bodyPr rtlCol="0"/>
          <a:lstStyle>
            <a:lvl1pPr marL="0" indent="0">
              <a:buNone/>
              <a:defRPr sz="1350" b="0" cap="none" baseline="0">
                <a:solidFill>
                  <a:schemeClr val="accent1"/>
                </a:solidFill>
                <a:latin typeface="+mj-lt"/>
              </a:defRPr>
            </a:lvl1pPr>
            <a:lvl2pPr marL="200025" indent="0">
              <a:buNone/>
              <a:defRPr>
                <a:solidFill>
                  <a:schemeClr val="bg1"/>
                </a:solidFill>
              </a:defRPr>
            </a:lvl2pPr>
            <a:lvl3pPr marL="335756" indent="0">
              <a:buNone/>
              <a:defRPr>
                <a:solidFill>
                  <a:schemeClr val="bg1"/>
                </a:solidFill>
              </a:defRPr>
            </a:lvl3pPr>
            <a:lvl4pPr marL="471488" indent="0">
              <a:buNone/>
              <a:defRPr>
                <a:solidFill>
                  <a:schemeClr val="bg1"/>
                </a:solidFill>
              </a:defRPr>
            </a:lvl4pPr>
            <a:lvl5pPr marL="607219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Верхний колонтитул</a:t>
            </a:r>
          </a:p>
        </p:txBody>
      </p:sp>
    </p:spTree>
    <p:extLst>
      <p:ext uri="{BB962C8B-B14F-4D97-AF65-F5344CB8AC3E}">
        <p14:creationId xmlns:p14="http://schemas.microsoft.com/office/powerpoint/2010/main" val="7804089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олько заголовок и подзаголовок — полная фотограф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Рисунок 23">
            <a:extLst>
              <a:ext uri="{FF2B5EF4-FFF2-40B4-BE49-F238E27FC236}">
                <a16:creationId xmlns:a16="http://schemas.microsoft.com/office/drawing/2014/main" xmlns="" id="{767CE6DD-011B-4E2D-9E8A-EFF414E39EE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35000" y="179109"/>
            <a:ext cx="8874000" cy="6513922"/>
          </a:xfrm>
          <a:custGeom>
            <a:avLst/>
            <a:gdLst>
              <a:gd name="connsiteX0" fmla="*/ 0 w 11832000"/>
              <a:gd name="connsiteY0" fmla="*/ 0 h 6513922"/>
              <a:gd name="connsiteX1" fmla="*/ 8412000 w 11832000"/>
              <a:gd name="connsiteY1" fmla="*/ 0 h 6513922"/>
              <a:gd name="connsiteX2" fmla="*/ 8412000 w 11832000"/>
              <a:gd name="connsiteY2" fmla="*/ 891 h 6513922"/>
              <a:gd name="connsiteX3" fmla="*/ 11832000 w 11832000"/>
              <a:gd name="connsiteY3" fmla="*/ 891 h 6513922"/>
              <a:gd name="connsiteX4" fmla="*/ 11832000 w 11832000"/>
              <a:gd name="connsiteY4" fmla="*/ 6498891 h 6513922"/>
              <a:gd name="connsiteX5" fmla="*/ 8412000 w 11832000"/>
              <a:gd name="connsiteY5" fmla="*/ 6498891 h 6513922"/>
              <a:gd name="connsiteX6" fmla="*/ 8412000 w 11832000"/>
              <a:gd name="connsiteY6" fmla="*/ 6513922 h 6513922"/>
              <a:gd name="connsiteX7" fmla="*/ 0 w 11832000"/>
              <a:gd name="connsiteY7" fmla="*/ 6513922 h 6513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32000" h="6513922">
                <a:moveTo>
                  <a:pt x="0" y="0"/>
                </a:moveTo>
                <a:lnTo>
                  <a:pt x="8412000" y="0"/>
                </a:lnTo>
                <a:lnTo>
                  <a:pt x="8412000" y="891"/>
                </a:lnTo>
                <a:lnTo>
                  <a:pt x="11832000" y="891"/>
                </a:lnTo>
                <a:lnTo>
                  <a:pt x="11832000" y="6498891"/>
                </a:lnTo>
                <a:lnTo>
                  <a:pt x="8412000" y="6498891"/>
                </a:lnTo>
                <a:lnTo>
                  <a:pt x="8412000" y="6513922"/>
                </a:lnTo>
                <a:lnTo>
                  <a:pt x="0" y="6513922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</p:spPr>
        <p:txBody>
          <a:bodyPr wrap="square" lIns="0" tIns="1764000" rIns="0" rtlCol="0"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900" i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Перетащите сюда </a:t>
            </a:r>
            <a:br>
              <a:rPr lang="ru-RU" noProof="0"/>
            </a:br>
            <a:r>
              <a:rPr lang="ru-RU" noProof="0"/>
              <a:t>свою фоновую фотографию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F797B74-E645-46F4-8F77-49AF7F0D4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000" y="808185"/>
            <a:ext cx="5670000" cy="360000"/>
          </a:xfrm>
        </p:spPr>
        <p:txBody>
          <a:bodyPr rtlCol="0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xmlns="" id="{A557D1A2-E2DD-4CD8-B7DB-2864D4A97E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8" name="Номер слайда 7">
            <a:extLst>
              <a:ext uri="{FF2B5EF4-FFF2-40B4-BE49-F238E27FC236}">
                <a16:creationId xmlns:a16="http://schemas.microsoft.com/office/drawing/2014/main" xmlns="" id="{86B08B7A-4219-4973-8C9B-BF5BCC644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9" name="Полилиния: фигура 8">
            <a:extLst>
              <a:ext uri="{FF2B5EF4-FFF2-40B4-BE49-F238E27FC236}">
                <a16:creationId xmlns:a16="http://schemas.microsoft.com/office/drawing/2014/main" xmlns="" id="{C6E75A4B-2655-4B0E-8D3B-0068F57D3D9B}"/>
              </a:ext>
            </a:extLst>
          </p:cNvPr>
          <p:cNvSpPr/>
          <p:nvPr userDrawn="1"/>
        </p:nvSpPr>
        <p:spPr>
          <a:xfrm rot="5400000">
            <a:off x="4365000" y="2079000"/>
            <a:ext cx="6858000" cy="2700000"/>
          </a:xfrm>
          <a:custGeom>
            <a:avLst/>
            <a:gdLst>
              <a:gd name="connsiteX0" fmla="*/ 0 w 6858000"/>
              <a:gd name="connsiteY0" fmla="*/ 3600000 h 3600000"/>
              <a:gd name="connsiteX1" fmla="*/ 0 w 6858000"/>
              <a:gd name="connsiteY1" fmla="*/ 0 h 3600000"/>
              <a:gd name="connsiteX2" fmla="*/ 0 w 6858000"/>
              <a:gd name="connsiteY2" fmla="*/ 0 h 3600000"/>
              <a:gd name="connsiteX3" fmla="*/ 180000 w 6858000"/>
              <a:gd name="connsiteY3" fmla="*/ 0 h 3600000"/>
              <a:gd name="connsiteX4" fmla="*/ 6678000 w 6858000"/>
              <a:gd name="connsiteY4" fmla="*/ 0 h 3600000"/>
              <a:gd name="connsiteX5" fmla="*/ 6858000 w 6858000"/>
              <a:gd name="connsiteY5" fmla="*/ 0 h 3600000"/>
              <a:gd name="connsiteX6" fmla="*/ 6858000 w 6858000"/>
              <a:gd name="connsiteY6" fmla="*/ 180000 h 3600000"/>
              <a:gd name="connsiteX7" fmla="*/ 6858000 w 6858000"/>
              <a:gd name="connsiteY7" fmla="*/ 3600000 h 3600000"/>
              <a:gd name="connsiteX8" fmla="*/ 6678000 w 6858000"/>
              <a:gd name="connsiteY8" fmla="*/ 3600000 h 3600000"/>
              <a:gd name="connsiteX9" fmla="*/ 6678000 w 6858000"/>
              <a:gd name="connsiteY9" fmla="*/ 180000 h 3600000"/>
              <a:gd name="connsiteX10" fmla="*/ 180000 w 6858000"/>
              <a:gd name="connsiteY10" fmla="*/ 180000 h 3600000"/>
              <a:gd name="connsiteX11" fmla="*/ 180000 w 6858000"/>
              <a:gd name="connsiteY11" fmla="*/ 360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3600000">
                <a:moveTo>
                  <a:pt x="0" y="3600000"/>
                </a:moveTo>
                <a:lnTo>
                  <a:pt x="0" y="0"/>
                </a:lnTo>
                <a:lnTo>
                  <a:pt x="0" y="0"/>
                </a:lnTo>
                <a:lnTo>
                  <a:pt x="180000" y="0"/>
                </a:lnTo>
                <a:lnTo>
                  <a:pt x="6678000" y="0"/>
                </a:lnTo>
                <a:lnTo>
                  <a:pt x="6858000" y="0"/>
                </a:lnTo>
                <a:lnTo>
                  <a:pt x="6858000" y="180000"/>
                </a:lnTo>
                <a:lnTo>
                  <a:pt x="6858000" y="3600000"/>
                </a:lnTo>
                <a:lnTo>
                  <a:pt x="6678000" y="3600000"/>
                </a:lnTo>
                <a:lnTo>
                  <a:pt x="6678000" y="180000"/>
                </a:lnTo>
                <a:lnTo>
                  <a:pt x="180000" y="180000"/>
                </a:lnTo>
                <a:lnTo>
                  <a:pt x="180000" y="3600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/>
          </a:p>
        </p:txBody>
      </p:sp>
      <p:sp>
        <p:nvSpPr>
          <p:cNvPr id="23" name="Текст 3">
            <a:extLst>
              <a:ext uri="{FF2B5EF4-FFF2-40B4-BE49-F238E27FC236}">
                <a16:creationId xmlns:a16="http://schemas.microsoft.com/office/drawing/2014/main" xmlns="" id="{0A18EF7D-14D0-4362-B8BD-722D3D54D4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3160" y="1405643"/>
            <a:ext cx="5669756" cy="360000"/>
          </a:xfrm>
        </p:spPr>
        <p:txBody>
          <a:bodyPr rtlCol="0"/>
          <a:lstStyle>
            <a:lvl1pPr marL="0" indent="0">
              <a:buNone/>
              <a:defRPr sz="165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41298841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Presentations\Презентации\2014\Winter\Tit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3143249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464344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0306E-E019-470D-A9E1-2E83D1041E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4FA21FE-E023-4BFE-A763-39A1E027DC84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-36512" y="-27384"/>
            <a:ext cx="9241672" cy="688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8343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680DD-C6DB-4C84-A88E-6ECCE64A10C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C6F19D5-08C5-4614-9C93-DD0100545190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428546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F77EE-7B97-4FED-8F02-B981014A063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112185F-FF30-461C-8BC4-A22C3DD424D9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12496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6E6215C-352D-44EF-BE04-3B957EC0B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3D847AE-3BF5-4164-BB04-1253A69D5F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5041053-24D7-489F-BC4C-63AF321AB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C7670DE-AABD-4FE7-BA79-51C5D0F3D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778D5BE-15CF-441E-8F1A-7DE365921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6704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3D392-FF47-4A2A-B60F-177D6E2556F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90DAD54-C038-4083-8263-0866FFBE40E4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961645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D363A-841F-46BA-9D24-64762DD393F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C240710-D943-4D58-A596-6DE16AF6452A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035052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85EB7-EFDE-41D7-8BAA-9FBCCB5548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F3CCD79-9AC5-4183-9D6A-886BD14CC13B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976787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49CA0-14BC-4A09-9FAE-63E7E3711DE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ACBCFC2-125C-4DAC-922F-CF34E628D7A0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331828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595F8-D31D-4959-823E-3A9C355518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BA5D71A-3997-4C44-B144-FC91F0411D07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286589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5D727-E4D5-4D3A-9529-294DCF6FF4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D1C781D-A152-4110-B503-4F8B9E03CF79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231399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F9ED7-6430-4325-B5BC-4C1EC1D8A3D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96405EE-811B-4302-A95B-D33082B042E5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240838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74674-0A1E-457D-BD09-6D13F3794F2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63172BC-C7B3-43BA-BE69-5F83C71E185F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994074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FE8DF1E-33BB-4377-9A26-35481BA06C7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1923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76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990600"/>
            <a:ext cx="8229600" cy="609600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3D16429-F457-452D-85F4-4471170F93B7}" type="slidenum">
              <a:rPr lang="en-US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567953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47DCA66-5EA6-480F-87A6-A1E4AB02B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6E254D8-1084-4C04-A7C0-51242F2AF2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7B323A1-9804-428C-A55D-9314096EA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D5A4D02-B018-47B3-ABFD-CC24CB3D7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E79C5F9-0BCF-4E8E-8EBC-5F294BA16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49585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600202"/>
            <a:ext cx="4038600" cy="4530725"/>
          </a:xfrm>
        </p:spPr>
        <p:txBody>
          <a:bodyPr/>
          <a:lstStyle/>
          <a:p>
            <a:pPr lvl="0"/>
            <a:r>
              <a:rPr lang="ru-RU" noProof="0" smtClean="0"/>
              <a:t>Вставка диаграммы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221A544-3A4C-4690-800F-30962F4DFB65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7386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0104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676400" y="1981200"/>
            <a:ext cx="70104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ECDF277-1BC5-449A-BD6F-9AED84B4BCC3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4350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13435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Presentations\Презентации\2014\Winter\Tit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3143249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464344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0306E-E019-470D-A9E1-2E83D1041E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4FA21FE-E023-4BFE-A763-39A1E027DC84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-36512" y="-27384"/>
            <a:ext cx="9241672" cy="688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6517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680DD-C6DB-4C84-A88E-6ECCE64A10C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C6F19D5-08C5-4614-9C93-DD0100545190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458960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F77EE-7B97-4FED-8F02-B981014A063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112185F-FF30-461C-8BC4-A22C3DD424D9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8934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3D392-FF47-4A2A-B60F-177D6E2556F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90DAD54-C038-4083-8263-0866FFBE40E4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090902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D363A-841F-46BA-9D24-64762DD393F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C240710-D943-4D58-A596-6DE16AF6452A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486623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85EB7-EFDE-41D7-8BAA-9FBCCB5548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F3CCD79-9AC5-4183-9D6A-886BD14CC13B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720374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49CA0-14BC-4A09-9FAE-63E7E3711DE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ACBCFC2-125C-4DAC-922F-CF34E628D7A0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55882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479AB22-3A56-4855-8023-1B66250A0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1378DA9-3749-4566-8795-3C4B061162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4A3E469-57AB-4488-9BC4-7681A5BF2E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038EEF5-AD12-4AEC-9CFE-CDF1C9ADF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0BD097F-CEB1-4C1E-B98E-676AC0C1D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FF15CB0-3F4F-4346-82A6-0F6412A25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90485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595F8-D31D-4959-823E-3A9C355518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BA5D71A-3997-4C44-B144-FC91F0411D07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238465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5D727-E4D5-4D3A-9529-294DCF6FF4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D1C781D-A152-4110-B503-4F8B9E03CF79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505059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F9ED7-6430-4325-B5BC-4C1EC1D8A3D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96405EE-811B-4302-A95B-D33082B042E5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7259360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74674-0A1E-457D-BD09-6D13F3794F2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63172BC-C7B3-43BA-BE69-5F83C71E185F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425741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FE8DF1E-33BB-4377-9A26-35481BA06C7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3977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76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990600"/>
            <a:ext cx="8229600" cy="609600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3D16429-F457-452D-85F4-4471170F93B7}" type="slidenum">
              <a:rPr lang="en-US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76000944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600202"/>
            <a:ext cx="4038600" cy="4530725"/>
          </a:xfrm>
        </p:spPr>
        <p:txBody>
          <a:bodyPr/>
          <a:lstStyle/>
          <a:p>
            <a:pPr lvl="0"/>
            <a:r>
              <a:rPr lang="ru-RU" noProof="0" smtClean="0"/>
              <a:t>Вставка диаграммы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221A544-3A4C-4690-800F-30962F4DFB65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35406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73E36E5-2729-8349-87C3-E37445076D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"/>
            <a:ext cx="9144000" cy="68519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BAA2DB-5028-684F-9F88-79622073A4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51880" y="1122363"/>
            <a:ext cx="5633978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uk-U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F55AC3F-5D37-DC43-B316-D96487309B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51880" y="3602038"/>
            <a:ext cx="5633978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288126F-478B-6B4C-B420-34990D4CA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C0306E-E019-470D-A9E1-2E83D1041E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D8406AC-4CF6-1C4E-9DDD-92963FDF2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86299E1-0F3A-184E-8935-B38027570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4FA21FE-E023-4BFE-A763-39A1E027DC84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-36512" y="-27384"/>
            <a:ext cx="9241672" cy="688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58796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F295E2-0641-9746-8631-213545E43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75D7B9E-3799-3D40-914B-3DA7DF0655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E4BE748-B1A2-2C4E-B53C-900F95ABC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3680DD-C6DB-4C84-A88E-6ECCE64A10C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2A25087-3621-174B-B35E-D59BD0E2B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A38E34A-EFB0-DE46-9DCF-76F718EB8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C6F19D5-08C5-4614-9C93-DD0100545190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3518322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978B42-A86E-7544-A8B5-FC1F206B6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0398BC8-E70D-9D45-ADDA-45C1CC63F8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5664A3C-92DF-804D-8CC4-4B4A2797E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0F77EE-7B97-4FED-8F02-B981014A063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F6248F4-24E6-B748-BCE4-FECEE289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7FC7CAC-2A01-E241-BC8F-09E93D6AE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112185F-FF30-461C-8BC4-A22C3DD424D9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66676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9F525DD-7AF7-4F02-B016-EBECC9A96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47FB8BD-48E8-4923-A7B7-DED61811EB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6AD0FDE-4238-40E5-B94D-F2811DFEEB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F7C1F8D7-3F2E-4DFE-BA82-4D924D3AD5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0EACCD96-4F58-480D-B173-2DFE0F30A0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0AD84323-753C-4F98-91A7-F113FD9E3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576E6187-1507-46F9-9FC8-095B76661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0BEBC51C-7E3A-40FE-B898-983B247DE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08655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6BD0BE-1CEE-1C49-BAD5-B9620C0F3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0FF0C41-1F32-A44C-80EE-9CC16A9B41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0341642-F3B6-734C-B834-1F2CD1C909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FBE2753-0363-654F-8449-8BDE21413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D3D392-FF47-4A2A-B60F-177D6E2556F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F69BBC1-CAB0-1045-B411-AF706E26D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38179CB-7D2F-CE4A-8DE0-10E3E0CF8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90DAD54-C038-4083-8263-0866FFBE40E4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4369980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9CB91A-2FEA-914F-80CE-8083A8D58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183E696-9953-7347-8C56-C57B07738C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FA86621-C171-DF43-92E3-27485518B1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04D1069-99C7-5A4D-8C21-04D933721A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FACAEEB-1A46-974D-BA58-3514D1FCAB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44588DB-FEB6-5340-B8A2-E39DF50FC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ED363A-841F-46BA-9D24-64762DD393F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87BC793-DFE7-364B-9C56-5970ABB44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0E6A4F7-2B7C-D841-8AC6-A8A46590E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C240710-D943-4D58-A596-6DE16AF6452A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6516401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6ABCD3-6C5F-C545-BBF6-2416099D6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4C931D9-BBC5-5945-9AB6-5A73BDE13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785EB7-EFDE-41D7-8BAA-9FBCCB5548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79038B4-E1C4-3E4B-90EF-5AD174DCC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D09D4DB-B0E9-9C45-833F-50B540B4F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F3CCD79-9AC5-4183-9D6A-886BD14CC13B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1640786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5F3393D-EEEF-F942-8934-7AD60BA95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449CA0-14BC-4A09-9FAE-63E7E3711DE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DD227EE-35DB-E145-8C07-05575AFBA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ACC9011-D9A3-244B-9D20-FE431283E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ACBCFC2-125C-4DAC-922F-CF34E628D7A0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3125295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6B72A3-C090-8F4C-B1EE-7FE834113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C8424E1-82EC-9D4C-BE17-08AA795158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DB7FFC4-2EFB-6E49-8B75-85D18056E7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1DAC7FF-DAC1-4243-927E-0A4C8DD87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8595F8-D31D-4959-823E-3A9C355518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B01B2D3-9D18-5C4E-81F0-55DBF2FB8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4683502-8185-F346-881F-A70AC4D60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BA5D71A-3997-4C44-B144-FC91F0411D07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659777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08C9E0-A9EA-0A42-8491-C5461F86A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09D5E82-5327-4B43-8D40-68B4AA04AE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uk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31AB9FC-1270-FD4B-96C3-5BCFAA6374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5F17AC3-AFA2-7F45-BC6E-C902190E2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F5D727-E4D5-4D3A-9529-294DCF6FF4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EBC42F4-B540-0747-9C53-1FDC3C144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78192B0-9F31-0742-B411-22A15D4E6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D1C781D-A152-4110-B503-4F8B9E03CF79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3461884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60EB8B-6F00-0D4C-A53C-E918029DC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3246B61-EBFE-EA46-8F37-147E4A575B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EAE2436-912A-D14A-AA83-D3B440ED9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EF9ED7-6430-4325-B5BC-4C1EC1D8A3D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287CC6F-A612-414F-9CF0-49DE9A660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F6EBB2A-6EEC-1F49-805D-24AB79579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96405EE-811B-4302-A95B-D33082B042E5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4481928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673175D5-E3A3-E64B-B72F-83F70C75D5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52A95A2-AE63-D94D-8CBB-E6B9D6ACB4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09D5E5B-0826-8544-9600-1E7B258A9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474674-0A1E-457D-BD09-6D13F3794F2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9E3766A-8E1A-0249-B176-052E7EA37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2A55700-2873-754D-8476-05A646E88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63172BC-C7B3-43BA-BE69-5F83C71E185F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2666013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0104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676400" y="1981200"/>
            <a:ext cx="70104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ECDF277-1BC5-449A-BD6F-9AED84B4BCC3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62260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76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990600"/>
            <a:ext cx="8229600" cy="609600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3D16429-F457-452D-85F4-4471170F93B7}" type="slidenum">
              <a:rPr lang="en-US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491785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593D927-8CB1-4689-BF95-FE0686AE7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5426439C-9E08-4EA5-A54B-E3292A026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F0346284-7F33-441C-B51B-F8A2297EF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62867551-F3BC-401B-8EE9-642EBAB10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5579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B1014899-FA7A-4DB2-9E9C-0FD76DC7C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611F3D58-A819-48B1-84CF-9B3654F7D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2D2E66D-51E5-4833-B820-731241E24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8938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2D78C6D-43B7-4CB4-81DD-567C960D1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421CEA4-C7D9-4365-8890-C6846E551A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C3BAECB-0E25-4120-A697-2B8D39E917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1662DC2-BBCD-47A0-91AD-0DD929DAA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6977282-51B9-4DEA-8103-ED3FDA770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3BC40A6-BD95-44BF-A1AA-9B701A41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4780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72292FF-875E-4BA7-A035-7062A1B26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2DCCA21-B068-4183-8324-722BE4346F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E0EE1C5-9A08-477E-86F2-144B83E1E3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D25C372-E493-4CCF-B804-34822E04C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DCEB3CB-40F9-424E-B578-780DE3DEF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3A66592-9B4C-49A4-B355-02CD1B15F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121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image" Target="../media/image4.jpg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F9FC700-5245-4003-BA2F-637CE949F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718AFBC-9A85-4733-B39C-CA8D9E31F2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33B3E05-51B9-4141-A366-E1321AF212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518C6A4-3347-4A17-9F78-07DCE417B1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6929A55-BBFE-4579-895D-4FA4E1C0FE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30D5A79-2BB8-425A-94E6-FA917F95A174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84" t="13841" r="35213" b="21710"/>
          <a:stretch/>
        </p:blipFill>
        <p:spPr>
          <a:xfrm>
            <a:off x="1" y="0"/>
            <a:ext cx="6947807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CFBED1D9-35B8-4DEF-A773-1B61C85DA1AF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25" t="13841" r="35213" b="21710"/>
          <a:stretch/>
        </p:blipFill>
        <p:spPr>
          <a:xfrm>
            <a:off x="4620985" y="0"/>
            <a:ext cx="45230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460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9" r:id="rId1"/>
    <p:sldLayoutId id="2147484050" r:id="rId2"/>
    <p:sldLayoutId id="2147484051" r:id="rId3"/>
    <p:sldLayoutId id="2147484052" r:id="rId4"/>
    <p:sldLayoutId id="2147484053" r:id="rId5"/>
    <p:sldLayoutId id="2147484054" r:id="rId6"/>
    <p:sldLayoutId id="2147484055" r:id="rId7"/>
    <p:sldLayoutId id="2147484056" r:id="rId8"/>
    <p:sldLayoutId id="2147484057" r:id="rId9"/>
    <p:sldLayoutId id="2147484058" r:id="rId10"/>
    <p:sldLayoutId id="2147484059" r:id="rId11"/>
    <p:sldLayoutId id="2147484060" r:id="rId12"/>
    <p:sldLayoutId id="2147484061" r:id="rId13"/>
    <p:sldLayoutId id="2147484062" r:id="rId14"/>
    <p:sldLayoutId id="2147484044" r:id="rId15"/>
    <p:sldLayoutId id="2147484045" r:id="rId1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56138F4-EF34-4AFF-9DC0-16BC51F50B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F92D2B6-40D1-48D1-8FF7-9DC71656FA73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1" y="-27384"/>
            <a:ext cx="9144000" cy="688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967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4" r:id="rId1"/>
    <p:sldLayoutId id="2147484065" r:id="rId2"/>
    <p:sldLayoutId id="2147484066" r:id="rId3"/>
    <p:sldLayoutId id="2147484067" r:id="rId4"/>
    <p:sldLayoutId id="2147484068" r:id="rId5"/>
    <p:sldLayoutId id="2147484069" r:id="rId6"/>
    <p:sldLayoutId id="2147484070" r:id="rId7"/>
    <p:sldLayoutId id="2147484071" r:id="rId8"/>
    <p:sldLayoutId id="2147484072" r:id="rId9"/>
    <p:sldLayoutId id="2147484073" r:id="rId10"/>
    <p:sldLayoutId id="2147484074" r:id="rId11"/>
    <p:sldLayoutId id="2147484075" r:id="rId12"/>
    <p:sldLayoutId id="2147484076" r:id="rId13"/>
    <p:sldLayoutId id="2147484077" r:id="rId14"/>
    <p:sldLayoutId id="2147484093" r:id="rId15"/>
    <p:sldLayoutId id="2147484094" r:id="rId16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56138F4-EF34-4AFF-9DC0-16BC51F50B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F92D2B6-40D1-48D1-8FF7-9DC71656FA73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" y="-27384"/>
            <a:ext cx="9144000" cy="688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334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9" r:id="rId1"/>
    <p:sldLayoutId id="2147484080" r:id="rId2"/>
    <p:sldLayoutId id="2147484081" r:id="rId3"/>
    <p:sldLayoutId id="2147484082" r:id="rId4"/>
    <p:sldLayoutId id="2147484083" r:id="rId5"/>
    <p:sldLayoutId id="2147484084" r:id="rId6"/>
    <p:sldLayoutId id="2147484085" r:id="rId7"/>
    <p:sldLayoutId id="2147484086" r:id="rId8"/>
    <p:sldLayoutId id="2147484087" r:id="rId9"/>
    <p:sldLayoutId id="2147484088" r:id="rId10"/>
    <p:sldLayoutId id="2147484089" r:id="rId11"/>
    <p:sldLayoutId id="2147484090" r:id="rId12"/>
    <p:sldLayoutId id="2147484091" r:id="rId13"/>
    <p:sldLayoutId id="2147484092" r:id="rId1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78C4489-BF3B-0F49-AA11-9A64AB2185F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3048"/>
            <a:ext cx="9144000" cy="6851904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08906D8-8606-D149-8580-6B0760FA1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8BE8D6A-EABE-EC4B-B8D1-12A0D0F7F9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D1794FE-1CB8-2945-BFCC-BE6D824010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2FB94EF-C1E3-114F-AC24-1E67BE1FA0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5E3348D-3E58-BB4B-A121-51371A76B4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0697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6" r:id="rId1"/>
    <p:sldLayoutId id="2147484127" r:id="rId2"/>
    <p:sldLayoutId id="2147484128" r:id="rId3"/>
    <p:sldLayoutId id="2147484129" r:id="rId4"/>
    <p:sldLayoutId id="2147484130" r:id="rId5"/>
    <p:sldLayoutId id="2147484131" r:id="rId6"/>
    <p:sldLayoutId id="2147484132" r:id="rId7"/>
    <p:sldLayoutId id="2147484133" r:id="rId8"/>
    <p:sldLayoutId id="2147484134" r:id="rId9"/>
    <p:sldLayoutId id="2147484135" r:id="rId10"/>
    <p:sldLayoutId id="2147484136" r:id="rId11"/>
    <p:sldLayoutId id="2147484137" r:id="rId12"/>
    <p:sldLayoutId id="2147484139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8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9.xml"/><Relationship Id="rId4" Type="http://schemas.openxmlformats.org/officeDocument/2006/relationships/chart" Target="../charts/char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5508104" y="1844551"/>
            <a:ext cx="4176588" cy="1080393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Анализ деятельности 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КГП на ПХВ «Городской родильный дом </a:t>
            </a: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4»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годовой отчет за 2023 год</a:t>
            </a:r>
            <a:endParaRPr lang="ru-RU" sz="2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4788024" y="5661248"/>
            <a:ext cx="7561262" cy="1081088"/>
          </a:xfrm>
        </p:spPr>
        <p:txBody>
          <a:bodyPr>
            <a:normAutofit/>
          </a:bodyPr>
          <a:lstStyle/>
          <a:p>
            <a:endParaRPr lang="ru-RU" sz="18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Докладчик: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Датхаева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З.А.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11760" y="404664"/>
            <a:ext cx="6012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Управление общественного здравоохранения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г.Алматы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04048" y="6309320"/>
            <a:ext cx="39604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1268760"/>
            <a:ext cx="3096344" cy="38884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Фото поликлиники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48680" y="1268760"/>
            <a:ext cx="5328592" cy="40231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409886" y="990673"/>
            <a:ext cx="7010400" cy="971550"/>
          </a:xfrm>
        </p:spPr>
        <p:txBody>
          <a:bodyPr/>
          <a:lstStyle/>
          <a:p>
            <a:pPr algn="ctr" eaLnBrk="1" hangingPunct="1"/>
            <a:r>
              <a:rPr lang="ru-RU" altLang="ru-RU" sz="2625" b="1" i="1" dirty="0">
                <a:latin typeface="Arial Black" panose="020B0A04020102020204" pitchFamily="34" charset="0"/>
              </a:rPr>
              <a:t>Вакуум-экстракция плода</a:t>
            </a:r>
            <a:br>
              <a:rPr lang="ru-RU" altLang="ru-RU" sz="2625" b="1" i="1" dirty="0">
                <a:latin typeface="Arial Black" panose="020B0A04020102020204" pitchFamily="34" charset="0"/>
              </a:rPr>
            </a:br>
            <a:r>
              <a:rPr lang="ru-RU" altLang="ru-RU" sz="2625" b="1" i="1" dirty="0">
                <a:latin typeface="Arial Black" panose="020B0A04020102020204" pitchFamily="34" charset="0"/>
              </a:rPr>
              <a:t>в 2022-2020гг.</a:t>
            </a: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1993309" y="2912459"/>
            <a:ext cx="852010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0800163"/>
              </p:ext>
            </p:extLst>
          </p:nvPr>
        </p:nvGraphicFramePr>
        <p:xfrm>
          <a:off x="1409886" y="1750279"/>
          <a:ext cx="7010400" cy="42215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8010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76672"/>
            <a:ext cx="6589199" cy="960668"/>
          </a:xfrm>
        </p:spPr>
        <p:txBody>
          <a:bodyPr/>
          <a:lstStyle/>
          <a:p>
            <a:pPr algn="ctr"/>
            <a:r>
              <a:rPr lang="ru-RU" altLang="ru-RU" sz="2625" b="1" i="1" dirty="0">
                <a:solidFill>
                  <a:prstClr val="black">
                    <a:lumMod val="85000"/>
                    <a:lumOff val="15000"/>
                  </a:prstClr>
                </a:solidFill>
                <a:latin typeface="Arial Black" panose="020B0A04020102020204" pitchFamily="34" charset="0"/>
              </a:rPr>
              <a:t>Кесарево сечение </a:t>
            </a:r>
            <a:br>
              <a:rPr lang="ru-RU" altLang="ru-RU" sz="2625" b="1" i="1" dirty="0">
                <a:solidFill>
                  <a:prstClr val="black">
                    <a:lumMod val="85000"/>
                    <a:lumOff val="15000"/>
                  </a:prstClr>
                </a:solidFill>
                <a:latin typeface="Arial Black" panose="020B0A04020102020204" pitchFamily="34" charset="0"/>
              </a:rPr>
            </a:br>
            <a:r>
              <a:rPr lang="ru-RU" altLang="ru-RU" sz="2625" b="1" i="1" dirty="0">
                <a:solidFill>
                  <a:prstClr val="black">
                    <a:lumMod val="85000"/>
                    <a:lumOff val="15000"/>
                  </a:prstClr>
                </a:solidFill>
                <a:latin typeface="Arial Black" panose="020B0A04020102020204" pitchFamily="34" charset="0"/>
              </a:rPr>
              <a:t>в </a:t>
            </a:r>
            <a:r>
              <a:rPr lang="ru-RU" altLang="ru-RU" sz="2625" b="1" i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 Black" panose="020B0A04020102020204" pitchFamily="34" charset="0"/>
              </a:rPr>
              <a:t>2022-2023 </a:t>
            </a:r>
            <a:r>
              <a:rPr lang="ru-RU" altLang="ru-RU" sz="2625" b="1" i="1" dirty="0">
                <a:solidFill>
                  <a:prstClr val="black">
                    <a:lumMod val="85000"/>
                    <a:lumOff val="15000"/>
                  </a:prstClr>
                </a:solidFill>
                <a:latin typeface="Arial Black" panose="020B0A04020102020204" pitchFamily="34" charset="0"/>
              </a:rPr>
              <a:t>гг.</a:t>
            </a:r>
            <a:endParaRPr lang="ru-RU" b="1" i="1" dirty="0"/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740346"/>
              </p:ext>
            </p:extLst>
          </p:nvPr>
        </p:nvGraphicFramePr>
        <p:xfrm>
          <a:off x="1475656" y="1844824"/>
          <a:ext cx="6592490" cy="35164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6297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04664"/>
            <a:ext cx="6589199" cy="960668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b="1" i="1" dirty="0">
                <a:solidFill>
                  <a:prstClr val="black">
                    <a:lumMod val="85000"/>
                    <a:lumOff val="15000"/>
                  </a:prstClr>
                </a:solidFill>
                <a:latin typeface="Arial Black" panose="020B0A04020102020204" pitchFamily="34" charset="0"/>
              </a:rPr>
              <a:t>Динамика кровотечений при беременности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3519481"/>
              </p:ext>
            </p:extLst>
          </p:nvPr>
        </p:nvGraphicFramePr>
        <p:xfrm>
          <a:off x="683568" y="1988840"/>
          <a:ext cx="7308056" cy="3529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8326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3893" y="1046726"/>
            <a:ext cx="6589199" cy="960668"/>
          </a:xfrm>
        </p:spPr>
        <p:txBody>
          <a:bodyPr/>
          <a:lstStyle/>
          <a:p>
            <a:pPr algn="ctr"/>
            <a:r>
              <a:rPr lang="ru-RU" altLang="ru-RU" sz="2400" b="1" i="1" dirty="0">
                <a:solidFill>
                  <a:prstClr val="black">
                    <a:lumMod val="85000"/>
                    <a:lumOff val="15000"/>
                  </a:prstClr>
                </a:solidFill>
                <a:latin typeface="Arial Black" panose="020B0A04020102020204" pitchFamily="34" charset="0"/>
              </a:rPr>
              <a:t>Структура послеродовых кровотечений по их объему</a:t>
            </a:r>
            <a:endParaRPr lang="ru-RU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288198" y="2934413"/>
            <a:ext cx="1155344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/>
          </a:p>
        </p:txBody>
      </p:sp>
      <p:graphicFrame>
        <p:nvGraphicFramePr>
          <p:cNvPr id="8" name="Объект 6"/>
          <p:cNvGraphicFramePr>
            <a:graphicFrameLocks noChangeAspect="1"/>
          </p:cNvGraphicFramePr>
          <p:nvPr>
            <p:extLst/>
          </p:nvPr>
        </p:nvGraphicFramePr>
        <p:xfrm>
          <a:off x="899593" y="1916832"/>
          <a:ext cx="7416824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759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b="1" i="1" dirty="0">
                <a:latin typeface="Arial Black" panose="020B0A04020102020204" pitchFamily="34" charset="0"/>
              </a:rPr>
              <a:t>Частота объемных операций</a:t>
            </a:r>
            <a:r>
              <a:rPr lang="ru-RU" altLang="ru-RU" dirty="0"/>
              <a:t> </a:t>
            </a:r>
            <a:endParaRPr lang="ru-RU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301386" y="2947601"/>
            <a:ext cx="1236304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/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319481914"/>
              </p:ext>
            </p:extLst>
          </p:nvPr>
        </p:nvGraphicFramePr>
        <p:xfrm>
          <a:off x="2038350" y="1754188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4922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i="1" dirty="0">
                <a:latin typeface="Arial Black" panose="020B0A04020102020204" pitchFamily="34" charset="0"/>
              </a:rPr>
              <a:t>Охват новорожденных обследованиями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167421"/>
              </p:ext>
            </p:extLst>
          </p:nvPr>
        </p:nvGraphicFramePr>
        <p:xfrm>
          <a:off x="1519178" y="2286001"/>
          <a:ext cx="7179197" cy="32151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02065">
                  <a:extLst>
                    <a:ext uri="{9D8B030D-6E8A-4147-A177-3AD203B41FA5}">
                      <a16:colId xmlns:a16="http://schemas.microsoft.com/office/drawing/2014/main" xmlns="" val="2883369613"/>
                    </a:ext>
                  </a:extLst>
                </a:gridCol>
                <a:gridCol w="881279">
                  <a:extLst>
                    <a:ext uri="{9D8B030D-6E8A-4147-A177-3AD203B41FA5}">
                      <a16:colId xmlns:a16="http://schemas.microsoft.com/office/drawing/2014/main" xmlns="" val="3273350636"/>
                    </a:ext>
                  </a:extLst>
                </a:gridCol>
                <a:gridCol w="1086194">
                  <a:extLst>
                    <a:ext uri="{9D8B030D-6E8A-4147-A177-3AD203B41FA5}">
                      <a16:colId xmlns:a16="http://schemas.microsoft.com/office/drawing/2014/main" xmlns="" val="2792008699"/>
                    </a:ext>
                  </a:extLst>
                </a:gridCol>
                <a:gridCol w="1086194">
                  <a:extLst>
                    <a:ext uri="{9D8B030D-6E8A-4147-A177-3AD203B41FA5}">
                      <a16:colId xmlns:a16="http://schemas.microsoft.com/office/drawing/2014/main" xmlns="" val="110417433"/>
                    </a:ext>
                  </a:extLst>
                </a:gridCol>
                <a:gridCol w="841155">
                  <a:extLst>
                    <a:ext uri="{9D8B030D-6E8A-4147-A177-3AD203B41FA5}">
                      <a16:colId xmlns:a16="http://schemas.microsoft.com/office/drawing/2014/main" xmlns="" val="3460166348"/>
                    </a:ext>
                  </a:extLst>
                </a:gridCol>
                <a:gridCol w="841155">
                  <a:extLst>
                    <a:ext uri="{9D8B030D-6E8A-4147-A177-3AD203B41FA5}">
                      <a16:colId xmlns:a16="http://schemas.microsoft.com/office/drawing/2014/main" xmlns="" val="2718157604"/>
                    </a:ext>
                  </a:extLst>
                </a:gridCol>
                <a:gridCol w="841155">
                  <a:extLst>
                    <a:ext uri="{9D8B030D-6E8A-4147-A177-3AD203B41FA5}">
                      <a16:colId xmlns:a16="http://schemas.microsoft.com/office/drawing/2014/main" xmlns="" val="3209972084"/>
                    </a:ext>
                  </a:extLst>
                </a:gridCol>
              </a:tblGrid>
              <a:tr h="524960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 Black" panose="020B0A0402010202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 Black" panose="020B0A04020102020204" pitchFamily="34" charset="0"/>
                        </a:rPr>
                        <a:t>2023 г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 Black" panose="020B0A04020102020204" pitchFamily="34" charset="0"/>
                        </a:rPr>
                        <a:t>2022 г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 Black" panose="020B0A04020102020204" pitchFamily="34" charset="0"/>
                        </a:rPr>
                        <a:t>2021 г..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93898188"/>
                  </a:ext>
                </a:extLst>
              </a:tr>
              <a:tr h="5249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Arial Black" panose="020B0A04020102020204" pitchFamily="34" charset="0"/>
                        </a:rPr>
                        <a:t>Абс</a:t>
                      </a:r>
                      <a:r>
                        <a:rPr lang="ru-RU" sz="1200" dirty="0">
                          <a:latin typeface="Arial Black" panose="020B0A04020102020204" pitchFamily="34" charset="0"/>
                        </a:rPr>
                        <a:t>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 Black" panose="020B0A04020102020204" pitchFamily="34" charset="0"/>
                        </a:rPr>
                        <a:t>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Arial Black" panose="020B0A04020102020204" pitchFamily="34" charset="0"/>
                        </a:rPr>
                        <a:t>Абс</a:t>
                      </a:r>
                      <a:r>
                        <a:rPr lang="ru-RU" sz="1200" dirty="0">
                          <a:latin typeface="Arial Black" panose="020B0A04020102020204" pitchFamily="34" charset="0"/>
                        </a:rPr>
                        <a:t>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 Black" panose="020B0A04020102020204" pitchFamily="34" charset="0"/>
                        </a:rPr>
                        <a:t>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Arial Black" panose="020B0A04020102020204" pitchFamily="34" charset="0"/>
                        </a:rPr>
                        <a:t>Абс</a:t>
                      </a:r>
                      <a:r>
                        <a:rPr lang="ru-RU" sz="1200" dirty="0">
                          <a:latin typeface="Arial Black" panose="020B0A04020102020204" pitchFamily="34" charset="0"/>
                        </a:rPr>
                        <a:t>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 Black" panose="020B0A04020102020204" pitchFamily="34" charset="0"/>
                        </a:rPr>
                        <a:t>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17714591"/>
                  </a:ext>
                </a:extLst>
              </a:tr>
              <a:tr h="52496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 Black" panose="020B0A04020102020204" pitchFamily="34" charset="0"/>
                        </a:rPr>
                        <a:t>Аудиометрия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 Black" panose="020B0A04020102020204" pitchFamily="34" charset="0"/>
                        </a:rPr>
                        <a:t>4404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 Black" panose="020B0A04020102020204" pitchFamily="34" charset="0"/>
                        </a:rPr>
                        <a:t>85,9%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 Black" panose="020B0A04020102020204" pitchFamily="34" charset="0"/>
                        </a:rPr>
                        <a:t>5900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 Black" panose="020B0A04020102020204" pitchFamily="34" charset="0"/>
                        </a:rPr>
                        <a:t>97%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 Black" panose="020B0A04020102020204" pitchFamily="34" charset="0"/>
                        </a:rPr>
                        <a:t>3679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 Black" panose="020B0A04020102020204" pitchFamily="34" charset="0"/>
                        </a:rPr>
                        <a:t>99,8%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494286220"/>
                  </a:ext>
                </a:extLst>
              </a:tr>
              <a:tr h="5903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 Black" panose="020B0A04020102020204" pitchFamily="34" charset="0"/>
                        </a:rPr>
                        <a:t>Исследование на ФКУ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 Black" panose="020B0A04020102020204" pitchFamily="34" charset="0"/>
                        </a:rPr>
                        <a:t>5116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 Black" panose="020B0A04020102020204" pitchFamily="34" charset="0"/>
                        </a:rPr>
                        <a:t>99,8%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 Black" panose="020B0A04020102020204" pitchFamily="34" charset="0"/>
                        </a:rPr>
                        <a:t>6070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 Black" panose="020B0A04020102020204" pitchFamily="34" charset="0"/>
                        </a:rPr>
                        <a:t>99,7%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 Black" panose="020B0A04020102020204" pitchFamily="34" charset="0"/>
                        </a:rPr>
                        <a:t>3678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 Black" panose="020B0A04020102020204" pitchFamily="34" charset="0"/>
                        </a:rPr>
                        <a:t>99,8%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604509231"/>
                  </a:ext>
                </a:extLst>
              </a:tr>
              <a:tr h="52496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 Black" panose="020B0A04020102020204" pitchFamily="34" charset="0"/>
                        </a:rPr>
                        <a:t>Охват ВГВ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 Black" panose="020B0A04020102020204" pitchFamily="34" charset="0"/>
                        </a:rPr>
                        <a:t>4815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 Black" panose="020B0A04020102020204" pitchFamily="34" charset="0"/>
                        </a:rPr>
                        <a:t>96,3%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 Black" panose="020B0A04020102020204" pitchFamily="34" charset="0"/>
                        </a:rPr>
                        <a:t>5890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 Black" panose="020B0A04020102020204" pitchFamily="34" charset="0"/>
                        </a:rPr>
                        <a:t>97%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 Black" panose="020B0A04020102020204" pitchFamily="34" charset="0"/>
                        </a:rPr>
                        <a:t>3539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 Black" panose="020B0A04020102020204" pitchFamily="34" charset="0"/>
                        </a:rPr>
                        <a:t>96,0%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784247650"/>
                  </a:ext>
                </a:extLst>
              </a:tr>
              <a:tr h="52496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 Black" panose="020B0A04020102020204" pitchFamily="34" charset="0"/>
                        </a:rPr>
                        <a:t>Охват БЦЖ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 Black" panose="020B0A04020102020204" pitchFamily="34" charset="0"/>
                        </a:rPr>
                        <a:t>4810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 Black" panose="020B0A04020102020204" pitchFamily="34" charset="0"/>
                        </a:rPr>
                        <a:t>96,5%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 Black" panose="020B0A04020102020204" pitchFamily="34" charset="0"/>
                        </a:rPr>
                        <a:t>5885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 Black" panose="020B0A04020102020204" pitchFamily="34" charset="0"/>
                        </a:rPr>
                        <a:t>97%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 Black" panose="020B0A04020102020204" pitchFamily="34" charset="0"/>
                        </a:rPr>
                        <a:t>3539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 Black" panose="020B0A04020102020204" pitchFamily="34" charset="0"/>
                        </a:rPr>
                        <a:t>96,0%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6697214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272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325333"/>
            <a:ext cx="7162801" cy="496324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b="1" i="1" dirty="0">
                <a:solidFill>
                  <a:prstClr val="black">
                    <a:lumMod val="85000"/>
                    <a:lumOff val="15000"/>
                  </a:prstClr>
                </a:solidFill>
                <a:latin typeface="Arial Black" panose="020B0A04020102020204" pitchFamily="34" charset="0"/>
              </a:rPr>
              <a:t>Заболеваемость новорожденных</a:t>
            </a:r>
            <a:r>
              <a:rPr lang="ru-RU" altLang="ru-RU" dirty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endParaRPr lang="ru-RU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987446" y="275404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/>
          </a:p>
        </p:txBody>
      </p:sp>
      <p:graphicFrame>
        <p:nvGraphicFramePr>
          <p:cNvPr id="6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5460537"/>
              </p:ext>
            </p:extLst>
          </p:nvPr>
        </p:nvGraphicFramePr>
        <p:xfrm>
          <a:off x="1979713" y="2276873"/>
          <a:ext cx="6323890" cy="3243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9486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8411" y="332657"/>
            <a:ext cx="7075991" cy="144016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Структура заболеваемости среди новорожденных весовой группы 1500,0-2499,0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7323008" y="4559943"/>
            <a:ext cx="175369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05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ru-RU" altLang="ru-RU" sz="1350">
              <a:latin typeface="Arial" panose="020B0604020202020204" pitchFamily="34" charset="0"/>
            </a:endParaRP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6370266" y="4809636"/>
            <a:ext cx="175369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05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ru-RU" altLang="ru-RU" sz="1350">
              <a:latin typeface="Arial" panose="020B0604020202020204" pitchFamily="34" charset="0"/>
            </a:endParaRP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1889495426"/>
              </p:ext>
            </p:extLst>
          </p:nvPr>
        </p:nvGraphicFramePr>
        <p:xfrm>
          <a:off x="1619672" y="1988840"/>
          <a:ext cx="7236295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3177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4263" y="1325332"/>
            <a:ext cx="6910138" cy="960668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заболеваемости в весовой категории 2500 и выше</a:t>
            </a: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636998485"/>
              </p:ext>
            </p:extLst>
          </p:nvPr>
        </p:nvGraphicFramePr>
        <p:xfrm>
          <a:off x="1740569" y="2286000"/>
          <a:ext cx="6624387" cy="35660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6365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РНС СМЕРТНОСТИ В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  <a:b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(НА 1000 НОВОРОЖДЕННЫХ)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195879" y="329050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/>
          </a:p>
        </p:txBody>
      </p:sp>
      <p:graphicFrame>
        <p:nvGraphicFramePr>
          <p:cNvPr id="10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2899724"/>
              </p:ext>
            </p:extLst>
          </p:nvPr>
        </p:nvGraphicFramePr>
        <p:xfrm>
          <a:off x="1944001" y="2168083"/>
          <a:ext cx="6536078" cy="3582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334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Прямоугольник 11"/>
          <p:cNvSpPr/>
          <p:nvPr/>
        </p:nvSpPr>
        <p:spPr>
          <a:xfrm>
            <a:off x="1835696" y="961978"/>
            <a:ext cx="5963162" cy="4154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Общие сведения</a:t>
            </a:r>
          </a:p>
        </p:txBody>
      </p:sp>
      <p:sp>
        <p:nvSpPr>
          <p:cNvPr id="1048596" name="Прямоугольник 12"/>
          <p:cNvSpPr/>
          <p:nvPr/>
        </p:nvSpPr>
        <p:spPr>
          <a:xfrm>
            <a:off x="971600" y="1416942"/>
            <a:ext cx="7803867" cy="4539704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just"/>
            <a:endParaRPr lang="ru-RU" sz="9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Юридический адрес и место нахождения: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Родильный дом расположен в типовом здании по адресу: г. Алматы,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Турксибский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район, улица Станкевича, 6.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КГП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на ПХВ «Городской родильный дом №4»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УОЗ 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города Алматы - это стационар, оказывающий акушерско- гинекологическую и стационар- замещающую медицинскую помощь населению. С момента организации в Республике разно-уровневой системы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родовспоможения,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родильный дом №4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функционирует,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как родильный дом II уровня,	 предназначенный для женщин при неосложненной беременности, преждевременных родах в сроках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гестации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от 34 недель и более, а также для беременных, рожениц и родильниц, имеющих умеренные риски реализации перинатальной патологии.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В рамках ОСМС и ГОБМП родильный дом оказывает акушерско- гинекологическую помощь населению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Турксибского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Жетысуского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районов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города (ГП 9,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19,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20,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21, 24,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25, 28, 32, АЖДБ.)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Общая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площадь родильного дома  6 196,6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кв.м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, коечная мощность- 127 коек.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Оснащенность родильный дом медицинским оборудованием составляет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95,77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%.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Лекарственное обеспечение беременных, рожениц, родильниц и гинекологических больных осуществляется в рамках ГОБМП и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ОСМС на основании лекарственного формуляра.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На условиях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аутсорсинга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следующие виды деятельности: банно-прачечное обслуживание, дезинфекция постельных принадлежностей, дератизация и дезинсекция помещений, обслуживание основных средств в том числе и медицинской техники, автотранспортное обслуживание включая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межбольничные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перевозки, охрана медикаментов и изделий медицинского назначения. </a:t>
            </a:r>
            <a:endParaRPr lang="ru-RU" sz="9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598" name="Прямоугольник 10"/>
          <p:cNvSpPr/>
          <p:nvPr/>
        </p:nvSpPr>
        <p:spPr>
          <a:xfrm>
            <a:off x="4247964" y="2456892"/>
            <a:ext cx="3645366" cy="219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825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339752" y="562473"/>
            <a:ext cx="4536504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КГП на ПХВ «Родильный дом №4»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945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09713" y="978694"/>
            <a:ext cx="7010400" cy="122411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перинатальной смертности среди недоношенных</a:t>
            </a:r>
            <a:b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(на 1000 новорожденных)</a:t>
            </a:r>
          </a:p>
        </p:txBody>
      </p:sp>
      <p:graphicFrame>
        <p:nvGraphicFramePr>
          <p:cNvPr id="2" name="Object 4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240102644"/>
              </p:ext>
            </p:extLst>
          </p:nvPr>
        </p:nvGraphicFramePr>
        <p:xfrm>
          <a:off x="1800225" y="2060848"/>
          <a:ext cx="6429375" cy="3682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2622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1534" y="1038391"/>
            <a:ext cx="6422985" cy="690140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АНТЕНАТАЛЬНОЙ ГИБЕЛИ ПЛОДОВ 2022-2020гг.
(на 1000 новорожденных)</a:t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352555" y="2930239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/>
          </a:p>
        </p:txBody>
      </p:sp>
      <p:graphicFrame>
        <p:nvGraphicFramePr>
          <p:cNvPr id="6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6315259"/>
              </p:ext>
            </p:extLst>
          </p:nvPr>
        </p:nvGraphicFramePr>
        <p:xfrm>
          <a:off x="981940" y="2375234"/>
          <a:ext cx="7994621" cy="3309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0809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СТРУКТУРА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АНТЕНАТАЛЬНОЙ ГИБЕЛИ ПЛОДОВ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ПО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ВЕСОВЫМ КАТЕГОРИЯМ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562727" y="3105517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7028608" y="4649090"/>
            <a:ext cx="212238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050">
                <a:latin typeface="Arial" panose="020B0604020202020204" pitchFamily="34" charset="0"/>
                <a:ea typeface="Times New Roman" panose="02020603050405020304" pitchFamily="18" charset="0"/>
              </a:rPr>
              <a:t>  </a:t>
            </a:r>
            <a:endParaRPr lang="ru-RU" altLang="ru-RU" sz="1350">
              <a:latin typeface="Arial" panose="020B0604020202020204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057401" y="3155146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/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449481371"/>
              </p:ext>
            </p:extLst>
          </p:nvPr>
        </p:nvGraphicFramePr>
        <p:xfrm>
          <a:off x="1254292" y="1772816"/>
          <a:ext cx="7191877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6976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1155" y="1200151"/>
            <a:ext cx="7865645" cy="442160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АНТЕНАТАЛЬНОЙ ГИБЕЛИ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ПЛОДОВ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246898" y="311905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/>
          </a:p>
        </p:txBody>
      </p:sp>
      <p:graphicFrame>
        <p:nvGraphicFramePr>
          <p:cNvPr id="8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622352"/>
              </p:ext>
            </p:extLst>
          </p:nvPr>
        </p:nvGraphicFramePr>
        <p:xfrm>
          <a:off x="688089" y="1772817"/>
          <a:ext cx="8353643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1534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достижения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KPI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9075962"/>
              </p:ext>
            </p:extLst>
          </p:nvPr>
        </p:nvGraphicFramePr>
        <p:xfrm>
          <a:off x="628650" y="1825625"/>
          <a:ext cx="7886699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8973">
                  <a:extLst>
                    <a:ext uri="{9D8B030D-6E8A-4147-A177-3AD203B41FA5}">
                      <a16:colId xmlns:a16="http://schemas.microsoft.com/office/drawing/2014/main" xmlns="" val="3224317221"/>
                    </a:ext>
                  </a:extLst>
                </a:gridCol>
                <a:gridCol w="4698826">
                  <a:extLst>
                    <a:ext uri="{9D8B030D-6E8A-4147-A177-3AD203B41FA5}">
                      <a16:colId xmlns:a16="http://schemas.microsoft.com/office/drawing/2014/main" xmlns="" val="28230698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xmlns="" val="33887472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№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Пороговые значения достижения индикаторов</a:t>
                      </a:r>
                      <a:endParaRPr lang="ru-RU" sz="20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Результативность</a:t>
                      </a:r>
                      <a:endParaRPr lang="ru-RU" sz="20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79132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91-100%</a:t>
                      </a:r>
                      <a:endParaRPr lang="ru-RU" sz="20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Достигнута</a:t>
                      </a:r>
                      <a:endParaRPr lang="ru-RU" sz="20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272055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</a:rPr>
                        <a:t>2</a:t>
                      </a:r>
                      <a:endParaRPr lang="ru-RU" sz="1800" b="1" i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i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71-90%</a:t>
                      </a:r>
                      <a:endParaRPr lang="ru-RU" sz="2000" b="1" i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i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Частично достигнута</a:t>
                      </a:r>
                      <a:endParaRPr lang="ru-RU" sz="2000" b="1" i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67410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0-70%</a:t>
                      </a:r>
                      <a:endParaRPr lang="ru-RU" sz="20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достигнута</a:t>
                      </a:r>
                      <a:endParaRPr lang="ru-RU" sz="20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71280616"/>
                  </a:ext>
                </a:extLst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539552" y="429309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61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8424936" cy="30331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Общие индикаторы для медицинских организаций 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3133513"/>
              </p:ext>
            </p:extLst>
          </p:nvPr>
        </p:nvGraphicFramePr>
        <p:xfrm>
          <a:off x="251519" y="663001"/>
          <a:ext cx="8568953" cy="5177246"/>
        </p:xfrm>
        <a:graphic>
          <a:graphicData uri="http://schemas.openxmlformats.org/drawingml/2006/table">
            <a:tbl>
              <a:tblPr/>
              <a:tblGrid>
                <a:gridCol w="3600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7557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767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76704">
                  <a:extLst>
                    <a:ext uri="{9D8B030D-6E8A-4147-A177-3AD203B41FA5}">
                      <a16:colId xmlns:a16="http://schemas.microsoft.com/office/drawing/2014/main" xmlns="" val="3701196659"/>
                    </a:ext>
                  </a:extLst>
                </a:gridCol>
                <a:gridCol w="137993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935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№</a:t>
                      </a:r>
                    </a:p>
                  </a:txBody>
                  <a:tcPr marL="5684" marR="5684" marT="5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индикаторов</a:t>
                      </a:r>
                    </a:p>
                  </a:txBody>
                  <a:tcPr marL="5684" marR="5684" marT="5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Пороговое значение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84" marR="5684" marT="5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Баллы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84" marR="5684" marT="5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Достижение </a:t>
                      </a:r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за 202</a:t>
                      </a:r>
                      <a:r>
                        <a:rPr lang="en-US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г. 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84" marR="5684" marT="5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23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84" marR="5684" marT="5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Кредиторская задолженность долгосрочная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84" marR="5684" marT="5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  <a:r>
                        <a:rPr lang="ru-RU" sz="1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отсутствие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84" marR="5684" marT="5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Отсутствие  - 5 баллов</a:t>
                      </a:r>
                    </a:p>
                  </a:txBody>
                  <a:tcPr marL="5684" marR="5684" marT="5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100% отсутствие 5 баллов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84" marR="5684" marT="5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164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84" marR="5684" marT="5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Обоснованные жалобы</a:t>
                      </a:r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за</a:t>
                      </a:r>
                      <a:r>
                        <a:rPr lang="ru-RU" sz="1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отчетный период (по данным ДКМФК) </a:t>
                      </a:r>
                      <a:endParaRPr lang="ru-RU" sz="1400" b="1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84" marR="5684" marT="5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  <a:r>
                        <a:rPr lang="ru-RU" sz="1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отсутствие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84" marR="5684" marT="5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Отсутствие  - 5 баллов</a:t>
                      </a:r>
                    </a:p>
                    <a:p>
                      <a:pPr algn="l" fontAlgn="b"/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84" marR="5684" marT="5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100% отсутствие 5 баллов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84" marR="5684" marT="5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4384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84" marR="5684" marT="5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Уровень оснащенности медицинских организаций медицинской техникой</a:t>
                      </a:r>
                      <a:endParaRPr lang="ru-RU" sz="1400" b="1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84" marR="5684" marT="5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не менее 95%</a:t>
                      </a:r>
                    </a:p>
                    <a:p>
                      <a:pPr algn="ctr" fontAlgn="b"/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84" marR="5684" marT="5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Более 95%</a:t>
                      </a:r>
                      <a:r>
                        <a:rPr lang="ru-RU" sz="1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- 5 баллов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84" marR="5684" marT="5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95,77% 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5 баллов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i="0" u="none" strike="noStrike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84" marR="5684" marT="5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4928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84" marR="5684" marT="5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Доля дистанционных медицинских услуг, оказанных населению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84" marR="5684" marT="5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7%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84" marR="5684" marT="5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Более 7% - 5 баллов</a:t>
                      </a:r>
                    </a:p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Менее 7% - 0 баллов</a:t>
                      </a:r>
                    </a:p>
                    <a:p>
                      <a:pPr algn="ctr" fontAlgn="b"/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84" marR="5684" marT="5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684" marR="5684" marT="5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1087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84" marR="5684" marT="5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Доля медицинских организаций, внедривших системы обработки, хранения</a:t>
                      </a:r>
                      <a:r>
                        <a:rPr lang="ru-RU" sz="1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и передачи медицинских изображений и интегрированных с цифровыми медицинскими аппаратами (</a:t>
                      </a:r>
                      <a:r>
                        <a:rPr lang="en-US" sz="1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PACS</a:t>
                      </a:r>
                      <a:r>
                        <a:rPr lang="ru-RU" sz="1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)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84" marR="5684" marT="5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Наличие</a:t>
                      </a:r>
                    </a:p>
                  </a:txBody>
                  <a:tcPr marL="5684" marR="5684" marT="5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Наличие – 5 баллов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Отсутствие - 0 баллов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84" marR="5684" marT="5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0</a:t>
                      </a:r>
                      <a:endParaRPr lang="ru-RU" sz="1400" b="1" i="0" u="none" strike="noStrike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84" marR="5684" marT="5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21733">
                <a:tc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84" marR="5684" marT="5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ИТОГО: 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84" marR="5684" marT="5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84" marR="5684" marT="5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15 баллов</a:t>
                      </a:r>
                    </a:p>
                  </a:txBody>
                  <a:tcPr marL="5684" marR="5684" marT="5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15 баллов</a:t>
                      </a:r>
                    </a:p>
                  </a:txBody>
                  <a:tcPr marL="5684" marR="5684" marT="5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13444748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7938769" y="307286"/>
            <a:ext cx="1847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endParaRPr lang="ru-RU" sz="1600" b="1" i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51520" y="6165304"/>
            <a:ext cx="8424936" cy="3033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достижения</a:t>
            </a:r>
            <a:r>
              <a:rPr lang="en-US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KPI</a:t>
            </a:r>
            <a:r>
              <a:rPr lang="ru-RU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25 баллов = 100% Достигнута  </a:t>
            </a:r>
            <a:endParaRPr lang="ru-RU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817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1059" y="332656"/>
            <a:ext cx="8559686" cy="5758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Индикаторы для государственных МО оказывающих стационарную помощь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5391176"/>
              </p:ext>
            </p:extLst>
          </p:nvPr>
        </p:nvGraphicFramePr>
        <p:xfrm>
          <a:off x="323528" y="952546"/>
          <a:ext cx="8521215" cy="4951667"/>
        </p:xfrm>
        <a:graphic>
          <a:graphicData uri="http://schemas.openxmlformats.org/drawingml/2006/table">
            <a:tbl>
              <a:tblPr/>
              <a:tblGrid>
                <a:gridCol w="30669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61795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62571">
                  <a:extLst>
                    <a:ext uri="{9D8B030D-6E8A-4147-A177-3AD203B41FA5}">
                      <a16:colId xmlns:a16="http://schemas.microsoft.com/office/drawing/2014/main" xmlns="" val="3549715036"/>
                    </a:ext>
                  </a:extLst>
                </a:gridCol>
                <a:gridCol w="126257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714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2539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</a:t>
                      </a:r>
                    </a:p>
                  </a:txBody>
                  <a:tcPr marL="5684" marR="5684" marT="5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индикаторов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84" marR="5684" marT="5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Пороговое значение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84" marR="5684" marT="5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Баллы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84" marR="5684" marT="5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Достижение </a:t>
                      </a:r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за 2023 г. 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84" marR="5684" marT="5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141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84" marR="5684" marT="5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Оборот койки в зависимости от профиля стационара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Рост к предыдущему году либо равнозначно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Рост/равно - 5 б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Равно</a:t>
                      </a:r>
                    </a:p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5 баллов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665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84" marR="5684" marT="5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Средняя длительность пребывания больного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 выше факта предыдущего года либо равнозначно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 выше факта предыдущего года - 5 б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На прежнем</a:t>
                      </a:r>
                      <a:r>
                        <a:rPr lang="ru-RU" sz="1200" b="1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уровне 4,2</a:t>
                      </a:r>
                      <a:endParaRPr lang="ru-RU" sz="1200" b="1" i="0" u="none" strike="noStrike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5 баллов</a:t>
                      </a:r>
                    </a:p>
                    <a:p>
                      <a:pPr algn="ctr" fontAlgn="b"/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27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5684" marR="5684" marT="5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Показатель внутрибольничной инфекции (*официальный запрос в ДСЭК)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 более 2%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Менее2% - 5 б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0,5% </a:t>
                      </a:r>
                    </a:p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5 баллов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427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5684" marR="5684" marT="5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случаев материнской смертности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Отсутствие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Наличие случаев - 0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Наличие-</a:t>
                      </a:r>
                    </a:p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 баллов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9033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84" marR="5684" marT="5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Летальность детей до года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 выше прошлого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года либо равнозначно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 выше прошлого года либо равнозначно</a:t>
                      </a:r>
                    </a:p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- 5 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Ниже прошлого года</a:t>
                      </a:r>
                    </a:p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5 баллов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42778">
                <a:tc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84" marR="5684" marT="5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ИТОГО: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 баллов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20 баллов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63710788"/>
                  </a:ext>
                </a:extLst>
              </a:tr>
            </a:tbl>
          </a:graphicData>
        </a:graphic>
      </p:graphicFrame>
      <p:sp>
        <p:nvSpPr>
          <p:cNvPr id="4" name="Объект 2"/>
          <p:cNvSpPr txBox="1">
            <a:spLocks/>
          </p:cNvSpPr>
          <p:nvPr/>
        </p:nvSpPr>
        <p:spPr>
          <a:xfrm>
            <a:off x="251520" y="6165304"/>
            <a:ext cx="8424936" cy="3033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достижения</a:t>
            </a:r>
            <a:r>
              <a:rPr lang="en-US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KPI</a:t>
            </a:r>
            <a:r>
              <a:rPr lang="ru-RU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25 баллов = 100% Достигнута  </a:t>
            </a:r>
            <a:endParaRPr lang="ru-RU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590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1059" y="332656"/>
            <a:ext cx="8559686" cy="5758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Индикаторы оценки качества медицинской помощи для медицинских организаций по охране здоровья матери и ребенка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2320363"/>
              </p:ext>
            </p:extLst>
          </p:nvPr>
        </p:nvGraphicFramePr>
        <p:xfrm>
          <a:off x="275388" y="1628800"/>
          <a:ext cx="8521215" cy="3507000"/>
        </p:xfrm>
        <a:graphic>
          <a:graphicData uri="http://schemas.openxmlformats.org/drawingml/2006/table">
            <a:tbl>
              <a:tblPr/>
              <a:tblGrid>
                <a:gridCol w="30669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61795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62571">
                  <a:extLst>
                    <a:ext uri="{9D8B030D-6E8A-4147-A177-3AD203B41FA5}">
                      <a16:colId xmlns:a16="http://schemas.microsoft.com/office/drawing/2014/main" xmlns="" val="3549715036"/>
                    </a:ext>
                  </a:extLst>
                </a:gridCol>
                <a:gridCol w="126257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714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2539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</a:t>
                      </a:r>
                    </a:p>
                  </a:txBody>
                  <a:tcPr marL="5684" marR="5684" marT="5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индикаторов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84" marR="5684" marT="5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Пороговое значение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84" marR="5684" marT="5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Баллы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84" marR="5684" marT="5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Достижение </a:t>
                      </a:r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за 2023 г. 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84" marR="5684" marT="5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141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84" marR="5684" marT="5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Отсутствие случаев материнской смертности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Отсутствие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Наличие случаев - 0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Наличие</a:t>
                      </a:r>
                    </a:p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 баллов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665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84" marR="5684" marT="5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Доля ОУО (</a:t>
                      </a:r>
                      <a:r>
                        <a:rPr lang="ru-RU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органоуносящие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операции)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Снижение по сравнению с прошлым годом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Снижение - 5 б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Снижение</a:t>
                      </a:r>
                    </a:p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5 баллов</a:t>
                      </a:r>
                    </a:p>
                    <a:p>
                      <a:pPr algn="ctr" fontAlgn="b"/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27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5684" marR="5684" marT="5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Младенческая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смертность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Снижение по сравнению с прошлым годом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Снижение - 5 б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Снижение</a:t>
                      </a:r>
                    </a:p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5 баллов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42778">
                <a:tc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84" marR="5684" marT="56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ИТОГО: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баллов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10 баллов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63710788"/>
                  </a:ext>
                </a:extLst>
              </a:tr>
            </a:tbl>
          </a:graphicData>
        </a:graphic>
      </p:graphicFrame>
      <p:sp>
        <p:nvSpPr>
          <p:cNvPr id="4" name="Объект 2"/>
          <p:cNvSpPr txBox="1">
            <a:spLocks/>
          </p:cNvSpPr>
          <p:nvPr/>
        </p:nvSpPr>
        <p:spPr>
          <a:xfrm>
            <a:off x="323528" y="5301208"/>
            <a:ext cx="8424936" cy="3033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ru-RU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99592" y="5769928"/>
            <a:ext cx="70567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достижения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KPI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15 баллов = 100% Достигнута  </a:t>
            </a:r>
          </a:p>
        </p:txBody>
      </p:sp>
    </p:spTree>
    <p:extLst>
      <p:ext uri="{BB962C8B-B14F-4D97-AF65-F5344CB8AC3E}">
        <p14:creationId xmlns:p14="http://schemas.microsoft.com/office/powerpoint/2010/main" val="1609696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43594"/>
          </a:xfrm>
        </p:spPr>
        <p:txBody>
          <a:bodyPr>
            <a:normAutofit fontScale="90000"/>
          </a:bodyPr>
          <a:lstStyle/>
          <a:p>
            <a:r>
              <a:rPr lang="kk-KZ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Выводы</a:t>
            </a:r>
            <a:r>
              <a:rPr lang="kk-KZ" sz="3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ы</a:t>
            </a:r>
            <a:r>
              <a:rPr lang="ru-RU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20689"/>
            <a:ext cx="8712968" cy="5616624"/>
          </a:xfrm>
        </p:spPr>
        <p:txBody>
          <a:bodyPr>
            <a:normAutofit/>
          </a:bodyPr>
          <a:lstStyle/>
          <a:p>
            <a:pPr marL="271463" indent="-271463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Сохраняется дефицит кадров. Укомплектованность врачами составляет 84%</a:t>
            </a:r>
          </a:p>
          <a:p>
            <a:pPr marL="271463" indent="-271463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показателей койки: оборот койки с 77% до 71%, работа койки с 322,9 до 302</a:t>
            </a:r>
          </a:p>
          <a:p>
            <a:pPr marL="271463" indent="-271463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тмечается снижение ГС - 4,1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от общего количества пролеченных случаев. Если рассматривать структуру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гипертензионных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состояний, прошедших по родильному дому, то мы видим снижение почти в 2 раза как преэклампсии легкой степени, так и преэклампсии тяжелой степени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71463" indent="-271463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частоты оперативного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родоразрешения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путем КС – с  21,7 до 25,4%</a:t>
            </a:r>
          </a:p>
          <a:p>
            <a:pPr marL="271463" indent="-27146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AutoNum type="arabicPeriod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показателей перинатальной смертности 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5,9‰  в 2022г  до 3,7‰ (в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абс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числах с 36 до 19). Снижение отмечается в каждой группе: РНС, МРЖ и неонатальная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смертность</a:t>
            </a:r>
          </a:p>
          <a:p>
            <a:pPr marL="271463" lvl="0" indent="-271463" algn="just">
              <a:spcAft>
                <a:spcPts val="0"/>
              </a:spcAft>
              <a:buFont typeface="+mj-lt"/>
              <a:buAutoNum type="arabicPeriod"/>
              <a:tabLst>
                <a:tab pos="533400" algn="l"/>
              </a:tabLst>
            </a:pPr>
            <a:r>
              <a:rPr lang="ru-RU" sz="1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Снижение частоты кровотечений 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1,4%.</a:t>
            </a:r>
          </a:p>
          <a:p>
            <a:pPr marL="271463" lvl="0" indent="-271463" algn="just">
              <a:spcAft>
                <a:spcPts val="0"/>
              </a:spcAft>
              <a:buFont typeface="+mj-lt"/>
              <a:buAutoNum type="arabicPeriod"/>
              <a:tabLst>
                <a:tab pos="533400" algn="l"/>
              </a:tabLst>
            </a:pP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Частота объемных операций за 2023 год прогрессивно снижается в стационаре составила 0,006% (3 </a:t>
            </a:r>
            <a:r>
              <a:rPr lang="ru-RU" sz="1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случая)</a:t>
            </a:r>
          </a:p>
          <a:p>
            <a:pPr marL="271463" indent="-271463" algn="just">
              <a:buFont typeface="+mj-lt"/>
              <a:buAutoNum type="arabicPeriod"/>
              <a:tabLst>
                <a:tab pos="533400" algn="l"/>
              </a:tabLst>
            </a:pP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результате улучшения деятельности службы снизилось количество зафиксированных обращений. Случаев обоснованных жалоб на медицинский персонал со стороны пациентов и их родственников в 2023 г. не было. В 97,8% пациентки были удовлетворены качеством </a:t>
            </a:r>
            <a:r>
              <a:rPr lang="ru-RU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мед.услуг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обслуживания. 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533400" algn="l"/>
              </a:tabLst>
            </a:pPr>
            <a:endParaRPr lang="ru-RU" sz="1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533400" algn="l"/>
              </a:tabLst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AutoNum type="arabicPeriod"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45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27584" y="260648"/>
            <a:ext cx="77715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работы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9958" y="1340768"/>
            <a:ext cx="871296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Увеличение количества пролеченных случаев путем прикрепления дополнительных территориально близко расположенных поликлиник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Возобновление работы женской консультации на платной основе</a:t>
            </a:r>
          </a:p>
          <a:p>
            <a:pPr marL="342900" lvl="0" indent="-342900" algn="just">
              <a:buFont typeface="+mj-lt"/>
              <a:buAutoNum type="arabicPeriod"/>
              <a:tabLst>
                <a:tab pos="457200" algn="l"/>
              </a:tabLs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Увеличение услуг, оказываемых на платной основе, в том числе организация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эндоскопической хирургии на базе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Предприятия(</a:t>
            </a:r>
            <a:r>
              <a:rPr lang="ru-RU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участиев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национальном проекте «Здоровая нация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»)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Кадровая политика, направленная на снижение дефицита среди врачей: внедрение наставничества среди молодых специалистов и врачей резидентов, с последующим их трудоустройством</a:t>
            </a:r>
          </a:p>
          <a:p>
            <a:pPr marL="342900" indent="-342900" algn="just">
              <a:buFont typeface="+mj-lt"/>
              <a:buAutoNum type="arabicPeriod"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квалификации  сотрудников путем обучения работе на современном МО, проведение семинаров и тренингов на систематической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основе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Снижение количества кесарево сечения путем оптимизации ведения родов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Усилить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работу службы инфекционного контроля родильного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дома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Постоянный мониторинг критических состояний беременных,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родильниц, рожениц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новорожденных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323528" y="6026371"/>
            <a:ext cx="8424936" cy="3033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ru-RU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63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Содержимое 2"/>
          <p:cNvSpPr txBox="1">
            <a:spLocks/>
          </p:cNvSpPr>
          <p:nvPr/>
        </p:nvSpPr>
        <p:spPr>
          <a:xfrm>
            <a:off x="-900608" y="1025471"/>
            <a:ext cx="8554064" cy="702078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714500" lvl="5" indent="0" defTabSz="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r>
              <a:rPr lang="ru-RU" sz="135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135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2023г</a:t>
            </a:r>
            <a:r>
              <a:rPr lang="ru-RU" sz="135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35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укомплектованность </a:t>
            </a:r>
            <a:r>
              <a:rPr lang="ru-RU" sz="135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кадрами </a:t>
            </a:r>
            <a:r>
              <a:rPr lang="ru-RU" sz="135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составила –</a:t>
            </a:r>
            <a:r>
              <a:rPr lang="en-US" sz="135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</a:t>
            </a:r>
            <a:r>
              <a:rPr lang="en-US" sz="135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ru-RU" sz="135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из </a:t>
            </a:r>
            <a:r>
              <a:rPr lang="ru-RU" sz="135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них врачей</a:t>
            </a:r>
            <a:r>
              <a:rPr lang="en-US" sz="135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35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84,0 </a:t>
            </a:r>
            <a:r>
              <a:rPr lang="en-US" sz="135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ru-RU" sz="135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средних медицинских работников</a:t>
            </a:r>
            <a:r>
              <a:rPr lang="en-US" sz="135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35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  <a:r>
              <a:rPr lang="en-US" sz="135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ru-RU" sz="135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39552" y="1722866"/>
            <a:ext cx="789972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defRPr/>
            </a:pP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В </a:t>
            </a: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родильном доме 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работают: 2 доктора </a:t>
            </a: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медицинских наук, 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кандидата </a:t>
            </a: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медицинских 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наук </a:t>
            </a:r>
          </a:p>
          <a:p>
            <a:pPr algn="just" defTabSz="342900">
              <a:defRPr/>
            </a:pP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(из них 2 совместителя), </a:t>
            </a: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магистр медицинских наук.</a:t>
            </a:r>
            <a:endParaRPr lang="en-US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5" name="Таблица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8135827"/>
              </p:ext>
            </p:extLst>
          </p:nvPr>
        </p:nvGraphicFramePr>
        <p:xfrm>
          <a:off x="774876" y="2564904"/>
          <a:ext cx="7429076" cy="280831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879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773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1825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09716">
                  <a:extLst>
                    <a:ext uri="{9D8B030D-6E8A-4147-A177-3AD203B41FA5}">
                      <a16:colId xmlns:a16="http://schemas.microsoft.com/office/drawing/2014/main" xmlns="" val="3939768826"/>
                    </a:ext>
                  </a:extLst>
                </a:gridCol>
                <a:gridCol w="82307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23079">
                  <a:extLst>
                    <a:ext uri="{9D8B030D-6E8A-4147-A177-3AD203B41FA5}">
                      <a16:colId xmlns:a16="http://schemas.microsoft.com/office/drawing/2014/main" xmlns="" val="804185625"/>
                    </a:ext>
                  </a:extLst>
                </a:gridCol>
                <a:gridCol w="823079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726906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919250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</a:tblGrid>
              <a:tr h="798591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kk-KZ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кадров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штатных должностей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занятых должностей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Кол-во физических лиц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Дефицит кадров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92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kk-KZ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kk-KZ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kk-KZ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kk-KZ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2023</a:t>
                      </a:r>
                      <a:endParaRPr lang="kk-KZ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88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Врачи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66,75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6,75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58,75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60,5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6,25%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92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indent="-338138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СМП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142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42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125,75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130,00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12%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645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ММП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102,5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102,5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90,00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12,5%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88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52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52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43,75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44,75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7,25%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4886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363,25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363,25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317,25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325,25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247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239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38%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36" name="Заголовок 1"/>
          <p:cNvSpPr>
            <a:spLocks noGrp="1"/>
          </p:cNvSpPr>
          <p:nvPr>
            <p:ph type="title"/>
          </p:nvPr>
        </p:nvSpPr>
        <p:spPr>
          <a:xfrm>
            <a:off x="1183984" y="526209"/>
            <a:ext cx="6304084" cy="270030"/>
          </a:xfrm>
          <a:effectLst/>
        </p:spPr>
        <p:txBody>
          <a:bodyPr>
            <a:noAutofit/>
          </a:bodyPr>
          <a:lstStyle/>
          <a:p>
            <a:pPr algn="ctr"/>
            <a:r>
              <a:rPr lang="ru-RU" sz="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Штатная численность и анализ кадрового состава </a:t>
            </a:r>
          </a:p>
        </p:txBody>
      </p:sp>
    </p:spTree>
    <p:extLst>
      <p:ext uri="{BB962C8B-B14F-4D97-AF65-F5344CB8AC3E}">
        <p14:creationId xmlns:p14="http://schemas.microsoft.com/office/powerpoint/2010/main" val="338569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80928"/>
            <a:ext cx="7886700" cy="1325563"/>
          </a:xfrm>
        </p:spPr>
        <p:txBody>
          <a:bodyPr/>
          <a:lstStyle/>
          <a:p>
            <a:pPr algn="ctr"/>
            <a:r>
              <a:rPr lang="ru-RU" b="1" dirty="0" smtClean="0"/>
              <a:t>Спасибо за внимание</a:t>
            </a:r>
            <a:endParaRPr lang="ru-RU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Содержимое 2"/>
          <p:cNvSpPr>
            <a:spLocks noGrp="1"/>
          </p:cNvSpPr>
          <p:nvPr>
            <p:ph idx="1"/>
          </p:nvPr>
        </p:nvSpPr>
        <p:spPr>
          <a:xfrm>
            <a:off x="684213" y="1468047"/>
            <a:ext cx="5040312" cy="2878931"/>
          </a:xfrm>
          <a:prstGeom prst="rect">
            <a:avLst/>
          </a:prstGeom>
        </p:spPr>
        <p:txBody>
          <a:bodyPr/>
          <a:lstStyle/>
          <a:p>
            <a:pPr algn="just" eaLnBrk="1" hangingPunct="1">
              <a:buFont typeface="Arial" charset="0"/>
              <a:buNone/>
            </a:pPr>
            <a:r>
              <a:rPr lang="ru-RU" altLang="ru-RU" sz="975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altLang="ru-RU" sz="975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5" name="TextBox 3"/>
          <p:cNvSpPr txBox="1">
            <a:spLocks noChangeArrowheads="1"/>
          </p:cNvSpPr>
          <p:nvPr/>
        </p:nvSpPr>
        <p:spPr bwMode="auto">
          <a:xfrm>
            <a:off x="1181272" y="418570"/>
            <a:ext cx="71453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Анализ финансово- хозяйственной деятельности: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2"/>
          <p:cNvGraphicFramePr>
            <a:graphicFrameLocks/>
          </p:cNvGraphicFramePr>
          <p:nvPr>
            <p:extLst/>
          </p:nvPr>
        </p:nvGraphicFramePr>
        <p:xfrm>
          <a:off x="417354" y="994739"/>
          <a:ext cx="3218541" cy="1885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Диаграмма 3"/>
          <p:cNvGraphicFramePr>
            <a:graphicFrameLocks/>
          </p:cNvGraphicFramePr>
          <p:nvPr>
            <p:extLst/>
          </p:nvPr>
        </p:nvGraphicFramePr>
        <p:xfrm>
          <a:off x="4753941" y="1167109"/>
          <a:ext cx="4080702" cy="21088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198" name="TextBox 8"/>
          <p:cNvSpPr txBox="1">
            <a:spLocks noChangeArrowheads="1"/>
          </p:cNvSpPr>
          <p:nvPr/>
        </p:nvSpPr>
        <p:spPr bwMode="auto">
          <a:xfrm>
            <a:off x="2700342" y="4455319"/>
            <a:ext cx="18473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350">
              <a:latin typeface="Arial" charset="0"/>
            </a:endParaRPr>
          </a:p>
        </p:txBody>
      </p:sp>
      <p:sp>
        <p:nvSpPr>
          <p:cNvPr id="8199" name="Прямоугольник 9"/>
          <p:cNvSpPr>
            <a:spLocks noChangeArrowheads="1"/>
          </p:cNvSpPr>
          <p:nvPr/>
        </p:nvSpPr>
        <p:spPr bwMode="auto">
          <a:xfrm>
            <a:off x="947742" y="4445799"/>
            <a:ext cx="789463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Arial" charset="0"/>
              <a:buNone/>
            </a:pPr>
            <a:r>
              <a:rPr lang="ru-RU" altLang="ru-RU" sz="9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414271" y="3576906"/>
          <a:ext cx="2908972" cy="1651804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73712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4424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2760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96094">
                <a:tc>
                  <a:txBody>
                    <a:bodyPr/>
                    <a:lstStyle/>
                    <a:p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01" marR="91401" marT="34295" marB="342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r>
                        <a:rPr lang="ru-RU" sz="11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(тенге)</a:t>
                      </a:r>
                      <a:endParaRPr lang="ru-RU"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01" marR="91401" marT="34295" marB="342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</a:p>
                    <a:p>
                      <a:pPr algn="ctr"/>
                      <a:r>
                        <a:rPr lang="ru-RU" sz="9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(тенге</a:t>
                      </a:r>
                      <a:r>
                        <a:rPr lang="ru-RU" sz="9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</a:p>
                  </a:txBody>
                  <a:tcPr marL="91401" marR="91401" marT="34295" marB="342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1142">
                <a:tc>
                  <a:txBody>
                    <a:bodyPr/>
                    <a:lstStyle/>
                    <a:p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Врачи</a:t>
                      </a:r>
                    </a:p>
                  </a:txBody>
                  <a:tcPr marL="91401" marR="91401" marT="34295" marB="342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530 922</a:t>
                      </a:r>
                      <a:endParaRPr lang="ru-RU" sz="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660 903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01" marR="91401" marT="34295" marB="342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1142">
                <a:tc>
                  <a:txBody>
                    <a:bodyPr/>
                    <a:lstStyle/>
                    <a:p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СМП</a:t>
                      </a:r>
                    </a:p>
                  </a:txBody>
                  <a:tcPr marL="91401" marR="91401" marT="34295" marB="342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276 007</a:t>
                      </a:r>
                      <a:endParaRPr lang="ru-RU" sz="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313 006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01" marR="91401" marT="34295" marB="342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1142">
                <a:tc>
                  <a:txBody>
                    <a:bodyPr/>
                    <a:lstStyle/>
                    <a:p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ММП</a:t>
                      </a:r>
                    </a:p>
                  </a:txBody>
                  <a:tcPr marL="91401" marR="91401" marT="34295" marB="342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142 350</a:t>
                      </a:r>
                      <a:endParaRPr lang="ru-RU" sz="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166 507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01" marR="91401" marT="34295" marB="342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1142">
                <a:tc>
                  <a:txBody>
                    <a:bodyPr/>
                    <a:lstStyle/>
                    <a:p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</a:t>
                      </a:r>
                    </a:p>
                  </a:txBody>
                  <a:tcPr marL="91401" marR="91401" marT="34295" marB="342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246 802</a:t>
                      </a:r>
                      <a:endParaRPr lang="ru-RU" sz="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278 350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01" marR="91401" marT="34295" marB="342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1142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АУП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01" marR="91401" marT="34295" marB="342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679 520</a:t>
                      </a:r>
                      <a:endParaRPr lang="ru-RU" sz="11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609 902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01" marR="91401" marT="34295" marB="342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/>
          </p:nvPr>
        </p:nvGraphicFramePr>
        <p:xfrm>
          <a:off x="4753941" y="3576906"/>
          <a:ext cx="4080702" cy="1604984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40870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8967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8232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28158">
                <a:tc>
                  <a:txBody>
                    <a:bodyPr/>
                    <a:lstStyle/>
                    <a:p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8" marR="91428" marT="34295" marB="342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тыс.тенге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28" marR="91428" marT="34295" marB="342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тыс.тенге</a:t>
                      </a:r>
                    </a:p>
                  </a:txBody>
                  <a:tcPr marL="91428" marR="91428" marT="34295" marB="342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00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</a:p>
                  </a:txBody>
                  <a:tcPr marL="91428" marR="91428" marT="34295" marB="342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t" latinLnBrk="0" hangingPunct="1"/>
                      <a:r>
                        <a:rPr lang="ru-RU" sz="1100" b="1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1 384 467</a:t>
                      </a:r>
                      <a:endParaRPr lang="ru-RU" sz="1100" b="1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28" marR="91428" marT="34295" marB="342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1 421 887</a:t>
                      </a:r>
                      <a:endParaRPr lang="ru-RU" sz="1100" b="1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4288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0032">
                <a:tc>
                  <a:txBody>
                    <a:bodyPr/>
                    <a:lstStyle/>
                    <a:p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</a:p>
                  </a:txBody>
                  <a:tcPr marL="91428" marR="91428" marT="34295" marB="342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1 374 963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8" marR="91428" marT="34295" marB="342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1 419 318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8" marR="91428" marT="34295" marB="342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6746">
                <a:tc>
                  <a:txBody>
                    <a:bodyPr/>
                    <a:lstStyle/>
                    <a:p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Прибыль/</a:t>
                      </a:r>
                    </a:p>
                    <a:p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Убыток</a:t>
                      </a:r>
                    </a:p>
                  </a:txBody>
                  <a:tcPr marL="91428" marR="91428" marT="34295" marB="342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9 504 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28" marR="91428" marT="34295" marB="342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2 568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8" marR="91428" marT="34295" marB="342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8260" name="TextBox 8"/>
          <p:cNvSpPr txBox="1">
            <a:spLocks noChangeArrowheads="1"/>
          </p:cNvSpPr>
          <p:nvPr/>
        </p:nvSpPr>
        <p:spPr bwMode="auto">
          <a:xfrm>
            <a:off x="916583" y="3026605"/>
            <a:ext cx="240809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Средняя заработная плата:</a:t>
            </a:r>
          </a:p>
        </p:txBody>
      </p:sp>
      <p:sp>
        <p:nvSpPr>
          <p:cNvPr id="8261" name="TextBox 9"/>
          <p:cNvSpPr txBox="1">
            <a:spLocks noChangeArrowheads="1"/>
          </p:cNvSpPr>
          <p:nvPr/>
        </p:nvSpPr>
        <p:spPr bwMode="auto">
          <a:xfrm>
            <a:off x="5821427" y="3108850"/>
            <a:ext cx="224234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Финансовые показатели: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/>
          </p:nvPr>
        </p:nvGraphicFramePr>
        <p:xfrm>
          <a:off x="414272" y="5373215"/>
          <a:ext cx="2908972" cy="1009453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2598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4270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0638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01" marR="91401" marT="34295" marB="342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r>
                        <a:rPr lang="ru-RU" sz="11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тыс.тенге</a:t>
                      </a:r>
                      <a:endParaRPr lang="ru-RU" sz="9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01" marR="91401" marT="34295" marB="342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тыс.тенге</a:t>
                      </a:r>
                    </a:p>
                  </a:txBody>
                  <a:tcPr marL="91401" marR="91401" marT="34295" marB="342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36063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Кредиторская</a:t>
                      </a:r>
                      <a:r>
                        <a:rPr lang="ru-RU" sz="11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задолженность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01" marR="91401" marT="34295" marB="342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5 719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01" marR="91401" marT="34295" marB="342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21 080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/>
          </p:nvPr>
        </p:nvGraphicFramePr>
        <p:xfrm>
          <a:off x="4753942" y="5373215"/>
          <a:ext cx="4080701" cy="1081991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4022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8232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31332">
                <a:tc>
                  <a:txBody>
                    <a:bodyPr/>
                    <a:lstStyle/>
                    <a:p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01" marR="91401" marT="34295" marB="342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тыс.тенге</a:t>
                      </a:r>
                    </a:p>
                  </a:txBody>
                  <a:tcPr marL="91401" marR="91401" marT="34295" marB="342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</a:p>
                    <a:p>
                      <a:pPr algn="ctr"/>
                      <a:r>
                        <a:rPr lang="ru-RU" sz="9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тыс.тенге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01" marR="91401" marT="34295" marB="342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78121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Штрафные санкции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01" marR="91401" marT="34295" marB="342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31 956</a:t>
                      </a:r>
                      <a:endParaRPr lang="ru-RU" sz="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2 110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01" marR="91401" marT="34295" marB="342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018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053" y="899944"/>
            <a:ext cx="3668868" cy="484584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1600" dirty="0">
                <a:latin typeface="Arial Black" panose="020B0A04020102020204" pitchFamily="34" charset="0"/>
              </a:rPr>
              <a:t>Структура коечного фонда </a:t>
            </a:r>
          </a:p>
        </p:txBody>
      </p:sp>
      <p:graphicFrame>
        <p:nvGraphicFramePr>
          <p:cNvPr id="115763" name="Group 51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828454940"/>
              </p:ext>
            </p:extLst>
          </p:nvPr>
        </p:nvGraphicFramePr>
        <p:xfrm>
          <a:off x="251519" y="1721999"/>
          <a:ext cx="3600401" cy="2355073"/>
        </p:xfrm>
        <a:graphic>
          <a:graphicData uri="http://schemas.openxmlformats.org/drawingml/2006/table">
            <a:tbl>
              <a:tblPr/>
              <a:tblGrid>
                <a:gridCol w="22640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3638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5601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АКУШЕРСКИЕ КОЙКИ</a:t>
                      </a:r>
                    </a:p>
                  </a:txBody>
                  <a:tcPr marL="68580" marR="68580" marT="34293" marB="3429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35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ОТДЕЛЕНИЕ ПАТОЛОГИИ</a:t>
                      </a:r>
                    </a:p>
                  </a:txBody>
                  <a:tcPr marL="68580" marR="68580" marT="34293" marB="3429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601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ГИНЕКОЛОГИЯ</a:t>
                      </a:r>
                    </a:p>
                  </a:txBody>
                  <a:tcPr marL="68580" marR="68580" marT="34293" marB="3429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35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ИНФЕКЦИОННОЕ ОТДЕЛЕНИЕ</a:t>
                      </a:r>
                    </a:p>
                  </a:txBody>
                  <a:tcPr marL="68580" marR="68580" marT="34293" marB="3429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601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</a:t>
                      </a:r>
                    </a:p>
                  </a:txBody>
                  <a:tcPr marL="68580" marR="68580" marT="34293" marB="3429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125</a:t>
                      </a: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2339752" y="562473"/>
            <a:ext cx="4536504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КГП на ПХВ «Родильный дом №4»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470104" y="750449"/>
            <a:ext cx="4812303" cy="9715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1800" b="1" dirty="0" smtClean="0">
                <a:latin typeface="Arial Black" panose="020B0A04020102020204" pitchFamily="34" charset="0"/>
              </a:rPr>
              <a:t>Показатели использования коечного фонда в 2023г.</a:t>
            </a:r>
            <a:endParaRPr lang="ru-RU" altLang="ru-RU" sz="1800" b="1" dirty="0">
              <a:latin typeface="Arial Black" panose="020B0A04020102020204" pitchFamily="34" charset="0"/>
            </a:endParaRPr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0304216"/>
              </p:ext>
            </p:extLst>
          </p:nvPr>
        </p:nvGraphicFramePr>
        <p:xfrm>
          <a:off x="4139952" y="1721999"/>
          <a:ext cx="4752528" cy="3275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1806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620688"/>
            <a:ext cx="3744416" cy="163790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2000" b="1" i="1" dirty="0" smtClean="0">
                <a:latin typeface="Arial Black" panose="020B0A04020102020204" pitchFamily="34" charset="0"/>
              </a:rPr>
              <a:t>СТРУКТУРА РОДОВ в 2023 г.</a:t>
            </a:r>
          </a:p>
        </p:txBody>
      </p:sp>
      <p:graphicFrame>
        <p:nvGraphicFramePr>
          <p:cNvPr id="2" name="Object 4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2714819549"/>
              </p:ext>
            </p:extLst>
          </p:nvPr>
        </p:nvGraphicFramePr>
        <p:xfrm>
          <a:off x="467544" y="2258591"/>
          <a:ext cx="4104456" cy="41947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788024" y="620688"/>
            <a:ext cx="3960440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1800" b="1" i="1" dirty="0" smtClean="0">
                <a:latin typeface="Arial Black" panose="020B0A04020102020204" pitchFamily="34" charset="0"/>
              </a:rPr>
              <a:t>Структура </a:t>
            </a:r>
            <a:r>
              <a:rPr lang="ru-RU" altLang="ru-RU" sz="1800" b="1" i="1" dirty="0" err="1" smtClean="0">
                <a:latin typeface="Arial Black" panose="020B0A04020102020204" pitchFamily="34" charset="0"/>
              </a:rPr>
              <a:t>родоразрешения</a:t>
            </a:r>
            <a:r>
              <a:rPr lang="ru-RU" altLang="ru-RU" sz="1800" b="1" i="1" dirty="0" smtClean="0">
                <a:latin typeface="Arial Black" panose="020B0A04020102020204" pitchFamily="34" charset="0"/>
              </a:rPr>
              <a:t> при тазовом </a:t>
            </a:r>
            <a:r>
              <a:rPr lang="ru-RU" altLang="ru-RU" sz="1800" b="1" i="1" dirty="0" err="1" smtClean="0">
                <a:latin typeface="Arial Black" panose="020B0A04020102020204" pitchFamily="34" charset="0"/>
              </a:rPr>
              <a:t>предлежании</a:t>
            </a:r>
            <a:r>
              <a:rPr lang="ru-RU" altLang="ru-RU" sz="1800" b="1" i="1" dirty="0" smtClean="0">
                <a:latin typeface="Arial Black" panose="020B0A04020102020204" pitchFamily="34" charset="0"/>
              </a:rPr>
              <a:t> </a:t>
            </a:r>
            <a:endParaRPr lang="ru-RU" altLang="ru-RU" sz="1800" b="1" i="1" dirty="0">
              <a:latin typeface="Arial Black" panose="020B0A04020102020204" pitchFamily="34" charset="0"/>
            </a:endParaRPr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0872604"/>
              </p:ext>
            </p:extLst>
          </p:nvPr>
        </p:nvGraphicFramePr>
        <p:xfrm>
          <a:off x="4644008" y="1844824"/>
          <a:ext cx="4320480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7952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13130" y="957320"/>
            <a:ext cx="5257800" cy="97155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2625" b="1" i="1" dirty="0">
                <a:latin typeface="Arial Black" panose="020B0A04020102020204" pitchFamily="34" charset="0"/>
              </a:rPr>
              <a:t>Структура </a:t>
            </a:r>
            <a:r>
              <a:rPr lang="ru-RU" altLang="ru-RU" sz="2625" b="1" i="1" dirty="0" err="1">
                <a:latin typeface="Arial Black" panose="020B0A04020102020204" pitchFamily="34" charset="0"/>
              </a:rPr>
              <a:t>гипертензионных</a:t>
            </a:r>
            <a:r>
              <a:rPr lang="ru-RU" altLang="ru-RU" sz="2625" b="1" i="1" dirty="0">
                <a:latin typeface="Arial Black" panose="020B0A04020102020204" pitchFamily="34" charset="0"/>
              </a:rPr>
              <a:t> осложнений </a:t>
            </a: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2400301" y="2750441"/>
            <a:ext cx="708910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6775992"/>
              </p:ext>
            </p:extLst>
          </p:nvPr>
        </p:nvGraphicFramePr>
        <p:xfrm>
          <a:off x="971600" y="2078850"/>
          <a:ext cx="7776864" cy="36575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8225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363833" y="1007269"/>
            <a:ext cx="7010400" cy="97155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2625" b="1" i="1" dirty="0">
                <a:latin typeface="Arial Black" panose="020B0A04020102020204" pitchFamily="34" charset="0"/>
              </a:rPr>
              <a:t>Структура </a:t>
            </a:r>
            <a:r>
              <a:rPr lang="ru-RU" altLang="ru-RU" sz="2625" b="1" i="1" dirty="0" err="1">
                <a:latin typeface="Arial Black" panose="020B0A04020102020204" pitchFamily="34" charset="0"/>
              </a:rPr>
              <a:t>родоразрешения</a:t>
            </a:r>
            <a:r>
              <a:rPr lang="ru-RU" altLang="ru-RU" sz="2625" b="1" i="1" dirty="0">
                <a:latin typeface="Arial Black" panose="020B0A04020102020204" pitchFamily="34" charset="0"/>
              </a:rPr>
              <a:t> при </a:t>
            </a:r>
            <a:r>
              <a:rPr lang="ru-RU" altLang="ru-RU" sz="2625" b="1" i="1" dirty="0" err="1">
                <a:latin typeface="Arial Black" panose="020B0A04020102020204" pitchFamily="34" charset="0"/>
              </a:rPr>
              <a:t>преэклампсии</a:t>
            </a:r>
            <a:endParaRPr lang="ru-RU" altLang="ru-RU" sz="2625" b="1" i="1" dirty="0">
              <a:latin typeface="Arial Black" panose="020B0A04020102020204" pitchFamily="34" charset="0"/>
            </a:endParaRP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 rot="10800000">
            <a:off x="2681790" y="2993468"/>
            <a:ext cx="437448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2996768"/>
              </p:ext>
            </p:extLst>
          </p:nvPr>
        </p:nvGraphicFramePr>
        <p:xfrm>
          <a:off x="1553901" y="1850232"/>
          <a:ext cx="6820332" cy="3816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2378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282824" y="957263"/>
            <a:ext cx="7010400" cy="971550"/>
          </a:xfrm>
        </p:spPr>
        <p:txBody>
          <a:bodyPr/>
          <a:lstStyle/>
          <a:p>
            <a:pPr algn="ctr" eaLnBrk="1" hangingPunct="1"/>
            <a:r>
              <a:rPr lang="ru-RU" altLang="ru-RU" sz="2625" b="1" i="1" dirty="0">
                <a:latin typeface="Arial Black" panose="020B0A04020102020204" pitchFamily="34" charset="0"/>
              </a:rPr>
              <a:t>Осложнения при тяжелой </a:t>
            </a:r>
            <a:r>
              <a:rPr lang="ru-RU" altLang="ru-RU" sz="2625" b="1" i="1" dirty="0" err="1">
                <a:latin typeface="Arial Black" panose="020B0A04020102020204" pitchFamily="34" charset="0"/>
              </a:rPr>
              <a:t>преэклампсии</a:t>
            </a:r>
            <a:endParaRPr lang="ru-RU" altLang="ru-RU" sz="2625" b="1" i="1" dirty="0">
              <a:latin typeface="Arial Black" panose="020B0A04020102020204" pitchFamily="34" charset="0"/>
            </a:endParaRP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1817694" y="2480411"/>
            <a:ext cx="92133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120226"/>
              </p:ext>
            </p:extLst>
          </p:nvPr>
        </p:nvGraphicFramePr>
        <p:xfrm>
          <a:off x="1403648" y="1928813"/>
          <a:ext cx="7167010" cy="4083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9995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base.com-99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powerpointbase.com-1115">
  <a:themeElements>
    <a:clrScheme name="Custom 70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86C42"/>
      </a:accent1>
      <a:accent2>
        <a:srgbClr val="ED7D31"/>
      </a:accent2>
      <a:accent3>
        <a:srgbClr val="A5A5A5"/>
      </a:accent3>
      <a:accent4>
        <a:srgbClr val="FEA039"/>
      </a:accent4>
      <a:accent5>
        <a:srgbClr val="764A40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powerpointbase.com-991</Template>
  <TotalTime>29936</TotalTime>
  <Words>1265</Words>
  <Application>Microsoft Office PowerPoint</Application>
  <PresentationFormat>Экран (4:3)</PresentationFormat>
  <Paragraphs>410</Paragraphs>
  <Slides>30</Slides>
  <Notes>23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30</vt:i4>
      </vt:variant>
    </vt:vector>
  </HeadingPairs>
  <TitlesOfParts>
    <vt:vector size="42" baseType="lpstr">
      <vt:lpstr>Arial</vt:lpstr>
      <vt:lpstr>Arial Black</vt:lpstr>
      <vt:lpstr>Arial Cyr</vt:lpstr>
      <vt:lpstr>Calibri</vt:lpstr>
      <vt:lpstr>Calibri Light</vt:lpstr>
      <vt:lpstr>Times New Roman</vt:lpstr>
      <vt:lpstr>Wingdings</vt:lpstr>
      <vt:lpstr>Wingdings 3</vt:lpstr>
      <vt:lpstr>powerpointbase.com-991</vt:lpstr>
      <vt:lpstr>1_Тема Office</vt:lpstr>
      <vt:lpstr>2_Тема Office</vt:lpstr>
      <vt:lpstr>powerpointbase.com-1115</vt:lpstr>
      <vt:lpstr>   Анализ деятельности  КГП на ПХВ «Городской родильный дом №4» годовой отчет за 2023 год</vt:lpstr>
      <vt:lpstr>Презентация PowerPoint</vt:lpstr>
      <vt:lpstr>Штатная численность и анализ кадрового состава </vt:lpstr>
      <vt:lpstr>Презентация PowerPoint</vt:lpstr>
      <vt:lpstr>Структура коечного фонда </vt:lpstr>
      <vt:lpstr>СТРУКТУРА РОДОВ в 2023 г.</vt:lpstr>
      <vt:lpstr>Структура гипертензионных осложнений </vt:lpstr>
      <vt:lpstr>Структура родоразрешения при преэклампсии</vt:lpstr>
      <vt:lpstr>Осложнения при тяжелой преэклампсии</vt:lpstr>
      <vt:lpstr>Вакуум-экстракция плода в 2022-2020гг.</vt:lpstr>
      <vt:lpstr>Кесарево сечение  в 2022-2023 гг.</vt:lpstr>
      <vt:lpstr>Динамика кровотечений при беременности</vt:lpstr>
      <vt:lpstr>Структура послеродовых кровотечений по их объему</vt:lpstr>
      <vt:lpstr>Частота объемных операций </vt:lpstr>
      <vt:lpstr>Охват новорожденных обследованиями</vt:lpstr>
      <vt:lpstr>Заболеваемость новорожденных </vt:lpstr>
      <vt:lpstr>Структура заболеваемости среди новорожденных весовой группы 1500,0-2499,0 </vt:lpstr>
      <vt:lpstr>Структура заболеваемости в весовой категории 2500 и выше</vt:lpstr>
      <vt:lpstr>ДИНАМИКА РНС СМЕРТНОСТИ В 2023 г. (НА 1000 НОВОРОЖДЕННЫХ)</vt:lpstr>
      <vt:lpstr>Динамика перинатальной смертности среди недоношенных (на 1000 новорожденных)</vt:lpstr>
      <vt:lpstr>ДИНАМИКА АНТЕНАТАЛЬНОЙ ГИБЕЛИ ПЛОДОВ 2022-2020гг.
(на 1000 новорожденных) </vt:lpstr>
      <vt:lpstr>                    СТРУКТУРА АНТЕНАТАЛЬНОЙ ГИБЕЛИ ПЛОДОВ                                           ПО ВЕСОВЫМ КАТЕГОРИЯМ</vt:lpstr>
      <vt:lpstr>ПРИЧИНЫ АНТЕНАТАЛЬНОЙ ГИБЕЛИ ПЛОДОВ</vt:lpstr>
      <vt:lpstr>Оценка достижения KPI</vt:lpstr>
      <vt:lpstr>Презентация PowerPoint</vt:lpstr>
      <vt:lpstr>Презентация PowerPoint</vt:lpstr>
      <vt:lpstr>Презентация PowerPoint</vt:lpstr>
      <vt:lpstr>                                               Выводыы 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Совершенствование кардиологической помощи населению, как возможность снижения смертности от БСК  (динамика смертности населения по причинам, проблемы скринингов по БСК в разрезе МО, перспективы развития и децентрализации стационарной помощи, ЧКВ)</dc:title>
  <dc:creator>user_inet</dc:creator>
  <cp:lastModifiedBy>Dathaeva Z.A</cp:lastModifiedBy>
  <cp:revision>1801</cp:revision>
  <cp:lastPrinted>2025-01-21T08:15:26Z</cp:lastPrinted>
  <dcterms:created xsi:type="dcterms:W3CDTF">2014-09-23T11:46:45Z</dcterms:created>
  <dcterms:modified xsi:type="dcterms:W3CDTF">2025-01-22T11:46:47Z</dcterms:modified>
</cp:coreProperties>
</file>